
<file path=[Content_Types].xml><?xml version="1.0" encoding="utf-8"?>
<Types xmlns="http://schemas.openxmlformats.org/package/2006/content-types">
  <Default ContentType="image/gif" Extension="gif"/>
  <Default ContentType="image/jpeg" Extension="jpg"/>
  <Default ContentType="image/png" Extension="png"/>
  <Default ContentType="application/vnd.openxmlformats-package.relationships+xml" Extension="rels"/>
  <Default ContentType="application/xml" Extension="xml"/>
  <Override ContentType="application/vnd.openxmlformats-officedocument.presentationml.notesMaster+xml" PartName="/ppt/notesMasters/notesMaster1.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notesSlide+xml" PartName="/ppt/notesSlides/notesSlide21.xml"/>
  <Override ContentType="application/vnd.openxmlformats-officedocument.presentationml.notesSlide+xml" PartName="/ppt/notesSlides/notesSlide22.xml"/>
  <Override ContentType="application/vnd.openxmlformats-officedocument.presentationml.notesSlide+xml" PartName="/ppt/notesSlides/notesSlide23.xml"/>
  <Override ContentType="application/vnd.openxmlformats-officedocument.presentationml.notesSlide+xml" PartName="/ppt/notesSlides/notesSlide24.xml"/>
  <Override ContentType="application/vnd.openxmlformats-officedocument.presentationml.notesSlide+xml" PartName="/ppt/notesSlides/notesSlide25.xml"/>
  <Override ContentType="application/vnd.openxmlformats-officedocument.presentationml.notesSlide+xml" PartName="/ppt/notesSlides/notesSlide26.xml"/>
  <Override ContentType="application/vnd.openxmlformats-officedocument.presentationml.notesSlide+xml" PartName="/ppt/notesSlides/notesSlide27.xml"/>
  <Override ContentType="application/vnd.openxmlformats-officedocument.presentationml.notesSlide+xml" PartName="/ppt/notesSlides/notesSlide28.xml"/>
  <Override ContentType="application/vnd.openxmlformats-officedocument.presentationml.notesSlide+xml" PartName="/ppt/notesSlides/notesSlide29.xml"/>
  <Override ContentType="application/vnd.openxmlformats-officedocument.presentationml.notesSlide+xml" PartName="/ppt/notesSlides/notesSlide30.xml"/>
  <Override ContentType="application/vnd.openxmlformats-officedocument.presentationml.notesSlide+xml" PartName="/ppt/notesSlides/notesSlide31.xml"/>
  <Override ContentType="application/vnd.openxmlformats-officedocument.presentationml.notesSlide+xml" PartName="/ppt/notesSlides/notesSlide32.xml"/>
  <Override ContentType="application/vnd.openxmlformats-officedocument.presentationml.notesSlide+xml" PartName="/ppt/notesSlides/notesSlide33.xml"/>
  <Override ContentType="application/vnd.openxmlformats-officedocument.presentationml.notesSlide+xml" PartName="/ppt/notesSlides/notesSlide34.xml"/>
  <Override ContentType="application/vnd.openxmlformats-officedocument.presentationml.notesSlide+xml" PartName="/ppt/notesSlides/notesSlide35.xml"/>
  <Override ContentType="application/vnd.openxmlformats-officedocument.presentationml.notesSlide+xml" PartName="/ppt/notesSlides/notesSlide36.xml"/>
  <Override ContentType="application/vnd.openxmlformats-officedocument.presentationml.notesSlide+xml" PartName="/ppt/notesSlides/notesSlide37.xml"/>
  <Override ContentType="application/vnd.openxmlformats-officedocument.presentationml.notesSlide+xml" PartName="/ppt/notesSlides/notesSlide38.xml"/>
  <Override ContentType="application/vnd.openxmlformats-officedocument.presentationml.notesSlide+xml" PartName="/ppt/notesSlides/notesSlide39.xml"/>
  <Override ContentType="application/vnd.openxmlformats-officedocument.presentationml.notesSlide+xml" PartName="/ppt/notesSlides/notesSlide40.xml"/>
  <Override ContentType="application/vnd.openxmlformats-officedocument.presentationml.notesSlide+xml" PartName="/ppt/notesSlides/notesSlide41.xml"/>
  <Override ContentType="application/vnd.openxmlformats-officedocument.presentationml.notesSlide+xml" PartName="/ppt/notesSlides/notesSlide42.xml"/>
  <Override ContentType="application/vnd.openxmlformats-officedocument.presentationml.notesSlide+xml" PartName="/ppt/notesSlides/notesSlide43.xml"/>
  <Override ContentType="application/vnd.openxmlformats-officedocument.presentationml.notesSlide+xml" PartName="/ppt/notesSlides/notesSlide44.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viewProps+xml" PartName="/ppt/view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eonardoaraujosantos.gitbooks.io/artificial-inteligence/content/object_localization_and_detection.html"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506.02640" TargetMode="External"/><Relationship Id="rId3" Type="http://schemas.openxmlformats.org/officeDocument/2006/relationships/hyperlink" Target="https://blog.paperspace.com/how-to-implement-a-yolo-object-detector-in-pytorch/" TargetMode="External"/><Relationship Id="rId4" Type="http://schemas.openxmlformats.org/officeDocument/2006/relationships/hyperlink" Target="https://github.com/ayooshkathuria/pytorch-yolo-v3" TargetMode="External"/><Relationship Id="rId5" Type="http://schemas.openxmlformats.org/officeDocument/2006/relationships/hyperlink" Target="https://hackernoon.com/understanding-yolo-f5a74bbc7967"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nalyticsvidhya.com/blog/2018/10/a-step-by-step-introduction-to-the-basic-object-detection-algorithms-part-1/" TargetMode="External"/><Relationship Id="rId3" Type="http://schemas.openxmlformats.org/officeDocument/2006/relationships/hyperlink" Target="https://leonardoaraujosantos.gitbooks.io/artificial-inteligence/content/object_localization_and_detection.html"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thmind.com/wiki/generative-adversarial-network-gan" TargetMode="External"/><Relationship Id="rId3" Type="http://schemas.openxmlformats.org/officeDocument/2006/relationships/hyperlink" Target="https://developers.google.com/machine-learning/gan"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7e6a104fc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e6a104fc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7e6a104fc2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e6a104fc2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7e6a104fc2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e6a104fc2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7e6a104fc2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7e6a104fc2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7e6a104fc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7e6a104fc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https://leonardoaraujosantos.gitbooks.io/artificial-inteligence/content/object_localization_and_detection.html</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7e6a104fc2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e6a104fc2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e6a104fc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e6a104fc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e6a104fc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e6a104fc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e3c565bee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e3c565bee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https://arxiv.org/abs/1506.02640</a:t>
            </a:r>
            <a:endParaRPr/>
          </a:p>
          <a:p>
            <a:pPr indent="0" lvl="0" marL="0" rtl="0" algn="l">
              <a:spcBef>
                <a:spcPts val="0"/>
              </a:spcBef>
              <a:spcAft>
                <a:spcPts val="0"/>
              </a:spcAft>
              <a:buClr>
                <a:schemeClr val="dk1"/>
              </a:buClr>
              <a:buSzPts val="1100"/>
              <a:buFont typeface="Arial"/>
              <a:buNone/>
            </a:pPr>
            <a:r>
              <a:rPr lang="en" u="sng">
                <a:solidFill>
                  <a:schemeClr val="accent5"/>
                </a:solidFill>
                <a:hlinkClick r:id="rId3"/>
              </a:rPr>
              <a:t>https://blog.paperspace.com/how-to-implement-a-yolo-object-detector-in-pytorch/</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accent5"/>
                </a:solidFill>
                <a:hlinkClick r:id="rId4"/>
              </a:rPr>
              <a:t>https://github.com/ayooshkathuria/pytorch-yolo-v3</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accent5"/>
                </a:solidFill>
                <a:hlinkClick r:id="rId5"/>
              </a:rPr>
              <a:t>https://hackernoon.com/understanding-yolo-f5a74bbc7967</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700cd2359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00cd2359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7e6a104fc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7e6a104fc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https://www.analyticsvidhya.com/blog/2018/10/a-step-by-step-introduction-to-the-basic-object-detection-algorithms-part-1/</a:t>
            </a:r>
            <a:endParaRPr/>
          </a:p>
          <a:p>
            <a:pPr indent="0" lvl="0" marL="0" rtl="0" algn="l">
              <a:spcBef>
                <a:spcPts val="0"/>
              </a:spcBef>
              <a:spcAft>
                <a:spcPts val="0"/>
              </a:spcAft>
              <a:buNone/>
            </a:pPr>
            <a:r>
              <a:rPr lang="en" u="sng">
                <a:solidFill>
                  <a:schemeClr val="hlink"/>
                </a:solidFill>
                <a:hlinkClick r:id="rId3"/>
              </a:rPr>
              <a:t>https://leonardoaraujosantos.gitbooks.io/artificial-inteligence/content/object_localization_and_detection.html</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e3c565bee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e3c565be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7e3c565be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7e3c565be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7e3c565bee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7e3c565bee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7e3c565bee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e3c565bee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7e3c565bee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e3c565bee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700cd2359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700cd2359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7e3c565be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7e3c565be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7e3c565bee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7e3c565bee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7e3c565bee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7e3c565bee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7e3c565be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7e3c565be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7e3c565be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7e3c565be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7e3c565bee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7e3c565bee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7e3c565bee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7e3c565bee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7e3c565bee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7e3c565bee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7e3c565bee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7e3c565bee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7e3c565bee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7e3c565bee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7e3c565bee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7e3c565bee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700cd2359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700cd2359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700cd2359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700cd2359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700cd2359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700cd2359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700cd2359f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700cd2359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700cd235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00cd235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7e6a104fc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7e6a104fc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7e3c565bee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7e3c565bee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https://pathmind.com/wiki/generative-adversarial-network-gan</a:t>
            </a:r>
            <a:endParaRPr/>
          </a:p>
          <a:p>
            <a:pPr indent="0" lvl="0" marL="0" rtl="0" algn="l">
              <a:spcBef>
                <a:spcPts val="0"/>
              </a:spcBef>
              <a:spcAft>
                <a:spcPts val="0"/>
              </a:spcAft>
              <a:buNone/>
            </a:pPr>
            <a:r>
              <a:rPr lang="en" u="sng">
                <a:solidFill>
                  <a:schemeClr val="hlink"/>
                </a:solidFill>
                <a:hlinkClick r:id="rId3"/>
              </a:rPr>
              <a:t>https://developers.google.com/machine-learning/gan</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7e3c565bee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7e3c565bee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7e3c565bee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7e3c565bee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7e3c565bee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7e3c565bee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7e3c565be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e3c565be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7e3c565b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7e3c565b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7e3c565be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7e3c565be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7e3c565be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e3c565be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7e3c565be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e3c565be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5.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7.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7.png"/><Relationship Id="rId4" Type="http://schemas.openxmlformats.org/officeDocument/2006/relationships/image" Target="../media/image21.png"/><Relationship Id="rId5"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9.png"/><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5.png"/><Relationship Id="rId4" Type="http://schemas.openxmlformats.org/officeDocument/2006/relationships/image" Target="../media/image3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www.youtube.com/watch?v=Cgxsv1riJhI" TargetMode="External"/><Relationship Id="rId4" Type="http://schemas.openxmlformats.org/officeDocument/2006/relationships/image" Target="../media/image36.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4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4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3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3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142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Computer Vision </a:t>
            </a:r>
            <a:endParaRPr/>
          </a:p>
          <a:p>
            <a:pPr indent="0" lvl="0" marL="0" rtl="0" algn="ctr">
              <a:spcBef>
                <a:spcPts val="0"/>
              </a:spcBef>
              <a:spcAft>
                <a:spcPts val="0"/>
              </a:spcAft>
              <a:buNone/>
            </a:pPr>
            <a:r>
              <a:rPr lang="en"/>
              <a:t>Part 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16" name="Shape 116"/>
        <p:cNvGrpSpPr/>
        <p:nvPr/>
      </p:nvGrpSpPr>
      <p:grpSpPr>
        <a:xfrm>
          <a:off x="0" y="0"/>
          <a:ext cx="0" cy="0"/>
          <a:chOff x="0" y="0"/>
          <a:chExt cx="0" cy="0"/>
        </a:xfrm>
      </p:grpSpPr>
      <p:pic>
        <p:nvPicPr>
          <p:cNvPr id="117" name="Google Shape;117;p22"/>
          <p:cNvPicPr preferRelativeResize="0"/>
          <p:nvPr/>
        </p:nvPicPr>
        <p:blipFill>
          <a:blip r:embed="rId3">
            <a:alphaModFix/>
          </a:blip>
          <a:stretch>
            <a:fillRect/>
          </a:stretch>
        </p:blipFill>
        <p:spPr>
          <a:xfrm>
            <a:off x="903150" y="247850"/>
            <a:ext cx="7072326" cy="4647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21" name="Shape 121"/>
        <p:cNvGrpSpPr/>
        <p:nvPr/>
      </p:nvGrpSpPr>
      <p:grpSpPr>
        <a:xfrm>
          <a:off x="0" y="0"/>
          <a:ext cx="0" cy="0"/>
          <a:chOff x="0" y="0"/>
          <a:chExt cx="0" cy="0"/>
        </a:xfrm>
      </p:grpSpPr>
      <p:pic>
        <p:nvPicPr>
          <p:cNvPr id="122" name="Google Shape;122;p23"/>
          <p:cNvPicPr preferRelativeResize="0"/>
          <p:nvPr/>
        </p:nvPicPr>
        <p:blipFill>
          <a:blip r:embed="rId3">
            <a:alphaModFix/>
          </a:blip>
          <a:stretch>
            <a:fillRect/>
          </a:stretch>
        </p:blipFill>
        <p:spPr>
          <a:xfrm>
            <a:off x="1114650" y="157950"/>
            <a:ext cx="6661850" cy="4827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26" name="Shape 126"/>
        <p:cNvGrpSpPr/>
        <p:nvPr/>
      </p:nvGrpSpPr>
      <p:grpSpPr>
        <a:xfrm>
          <a:off x="0" y="0"/>
          <a:ext cx="0" cy="0"/>
          <a:chOff x="0" y="0"/>
          <a:chExt cx="0" cy="0"/>
        </a:xfrm>
      </p:grpSpPr>
      <p:pic>
        <p:nvPicPr>
          <p:cNvPr id="127" name="Google Shape;127;p24"/>
          <p:cNvPicPr preferRelativeResize="0"/>
          <p:nvPr/>
        </p:nvPicPr>
        <p:blipFill>
          <a:blip r:embed="rId3">
            <a:alphaModFix/>
          </a:blip>
          <a:stretch>
            <a:fillRect/>
          </a:stretch>
        </p:blipFill>
        <p:spPr>
          <a:xfrm>
            <a:off x="973413" y="226000"/>
            <a:ext cx="7197176" cy="4483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31" name="Shape 131"/>
        <p:cNvGrpSpPr/>
        <p:nvPr/>
      </p:nvGrpSpPr>
      <p:grpSpPr>
        <a:xfrm>
          <a:off x="0" y="0"/>
          <a:ext cx="0" cy="0"/>
          <a:chOff x="0" y="0"/>
          <a:chExt cx="0" cy="0"/>
        </a:xfrm>
      </p:grpSpPr>
      <p:pic>
        <p:nvPicPr>
          <p:cNvPr id="132" name="Google Shape;132;p25"/>
          <p:cNvPicPr preferRelativeResize="0"/>
          <p:nvPr/>
        </p:nvPicPr>
        <p:blipFill>
          <a:blip r:embed="rId3">
            <a:alphaModFix/>
          </a:blip>
          <a:stretch>
            <a:fillRect/>
          </a:stretch>
        </p:blipFill>
        <p:spPr>
          <a:xfrm>
            <a:off x="1040925" y="262175"/>
            <a:ext cx="6970500" cy="4498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36" name="Shape 136"/>
        <p:cNvGrpSpPr/>
        <p:nvPr/>
      </p:nvGrpSpPr>
      <p:grpSpPr>
        <a:xfrm>
          <a:off x="0" y="0"/>
          <a:ext cx="0" cy="0"/>
          <a:chOff x="0" y="0"/>
          <a:chExt cx="0" cy="0"/>
        </a:xfrm>
      </p:grpSpPr>
      <p:sp>
        <p:nvSpPr>
          <p:cNvPr id="137" name="Google Shape;137;p26"/>
          <p:cNvSpPr txBox="1"/>
          <p:nvPr/>
        </p:nvSpPr>
        <p:spPr>
          <a:xfrm>
            <a:off x="413325" y="443925"/>
            <a:ext cx="5097600" cy="240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38" name="Google Shape;138;p26"/>
          <p:cNvPicPr preferRelativeResize="0"/>
          <p:nvPr/>
        </p:nvPicPr>
        <p:blipFill>
          <a:blip r:embed="rId3">
            <a:alphaModFix/>
          </a:blip>
          <a:stretch>
            <a:fillRect/>
          </a:stretch>
        </p:blipFill>
        <p:spPr>
          <a:xfrm>
            <a:off x="1143000" y="264763"/>
            <a:ext cx="6858000" cy="4613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42" name="Shape 142"/>
        <p:cNvGrpSpPr/>
        <p:nvPr/>
      </p:nvGrpSpPr>
      <p:grpSpPr>
        <a:xfrm>
          <a:off x="0" y="0"/>
          <a:ext cx="0" cy="0"/>
          <a:chOff x="0" y="0"/>
          <a:chExt cx="0" cy="0"/>
        </a:xfrm>
      </p:grpSpPr>
      <p:sp>
        <p:nvSpPr>
          <p:cNvPr id="143" name="Google Shape;143;p27"/>
          <p:cNvSpPr txBox="1"/>
          <p:nvPr/>
        </p:nvSpPr>
        <p:spPr>
          <a:xfrm>
            <a:off x="413325" y="1347125"/>
            <a:ext cx="8450100" cy="267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t>RCNN(Region-based Convolutional Neural Network):</a:t>
            </a:r>
            <a:endParaRPr b="1" sz="2200"/>
          </a:p>
          <a:p>
            <a:pPr indent="0" lvl="0" marL="0" rtl="0" algn="l">
              <a:spcBef>
                <a:spcPts val="0"/>
              </a:spcBef>
              <a:spcAft>
                <a:spcPts val="0"/>
              </a:spcAft>
              <a:buNone/>
            </a:pPr>
            <a:r>
              <a:t/>
            </a:r>
            <a:endParaRPr b="1" sz="2200"/>
          </a:p>
          <a:p>
            <a:pPr indent="-342900" lvl="0" marL="457200" rtl="0" algn="l">
              <a:spcBef>
                <a:spcPts val="0"/>
              </a:spcBef>
              <a:spcAft>
                <a:spcPts val="0"/>
              </a:spcAft>
              <a:buSzPts val="1800"/>
              <a:buAutoNum type="arabicParenR"/>
            </a:pPr>
            <a:r>
              <a:rPr lang="en" sz="1800"/>
              <a:t>Selective search for ROI(region of interest) proposal</a:t>
            </a:r>
            <a:endParaRPr sz="1800"/>
          </a:p>
          <a:p>
            <a:pPr indent="-342900" lvl="0" marL="457200" rtl="0" algn="l">
              <a:spcBef>
                <a:spcPts val="0"/>
              </a:spcBef>
              <a:spcAft>
                <a:spcPts val="0"/>
              </a:spcAft>
              <a:buSzPts val="1800"/>
              <a:buAutoNum type="arabicParenR"/>
            </a:pPr>
            <a:r>
              <a:rPr lang="en" sz="1800"/>
              <a:t>CNN for feature map generation </a:t>
            </a:r>
            <a:endParaRPr sz="1800"/>
          </a:p>
          <a:p>
            <a:pPr indent="-342900" lvl="0" marL="457200" rtl="0" algn="l">
              <a:spcBef>
                <a:spcPts val="0"/>
              </a:spcBef>
              <a:spcAft>
                <a:spcPts val="0"/>
              </a:spcAft>
              <a:buSzPts val="1800"/>
              <a:buAutoNum type="arabicParenR"/>
            </a:pPr>
            <a:r>
              <a:rPr lang="en" sz="1800"/>
              <a:t>Classification head(support vector machine) for image classification</a:t>
            </a:r>
            <a:endParaRPr sz="1800"/>
          </a:p>
          <a:p>
            <a:pPr indent="-342900" lvl="0" marL="457200" rtl="0" algn="l">
              <a:spcBef>
                <a:spcPts val="0"/>
              </a:spcBef>
              <a:spcAft>
                <a:spcPts val="0"/>
              </a:spcAft>
              <a:buSzPts val="1800"/>
              <a:buAutoNum type="arabicParenR"/>
            </a:pPr>
            <a:r>
              <a:rPr lang="en" sz="1800"/>
              <a:t>Regression head(Linear regressor) for bounding box prediction</a:t>
            </a:r>
            <a:endParaRPr sz="1800"/>
          </a:p>
        </p:txBody>
      </p:sp>
      <p:sp>
        <p:nvSpPr>
          <p:cNvPr id="144" name="Google Shape;144;p27"/>
          <p:cNvSpPr txBox="1"/>
          <p:nvPr/>
        </p:nvSpPr>
        <p:spPr>
          <a:xfrm>
            <a:off x="2551350" y="3750575"/>
            <a:ext cx="4041300" cy="127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t>Can we do better?</a:t>
            </a:r>
            <a:endParaRPr b="1" sz="2100"/>
          </a:p>
        </p:txBody>
      </p:sp>
      <p:sp>
        <p:nvSpPr>
          <p:cNvPr id="145" name="Google Shape;145;p27"/>
          <p:cNvSpPr txBox="1"/>
          <p:nvPr/>
        </p:nvSpPr>
        <p:spPr>
          <a:xfrm>
            <a:off x="474575" y="183725"/>
            <a:ext cx="7485600" cy="15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0000"/>
                </a:solidFill>
              </a:rPr>
              <a:t>Disadvantages:</a:t>
            </a:r>
            <a:endParaRPr sz="1800">
              <a:solidFill>
                <a:srgbClr val="FF0000"/>
              </a:solidFill>
            </a:endParaRPr>
          </a:p>
          <a:p>
            <a:pPr indent="-342900" lvl="0" marL="457200" rtl="0" algn="l">
              <a:spcBef>
                <a:spcPts val="0"/>
              </a:spcBef>
              <a:spcAft>
                <a:spcPts val="0"/>
              </a:spcAft>
              <a:buClr>
                <a:srgbClr val="FF0000"/>
              </a:buClr>
              <a:buSzPts val="1800"/>
              <a:buChar char="●"/>
            </a:pPr>
            <a:r>
              <a:rPr lang="en" sz="1800">
                <a:solidFill>
                  <a:srgbClr val="FF0000"/>
                </a:solidFill>
              </a:rPr>
              <a:t>Long processing time: takes 40-50 seconds for a prediction to be made (need to pass ~2k images through the conv net)</a:t>
            </a:r>
            <a:endParaRPr sz="1800">
              <a:solidFill>
                <a:srgbClr val="FF0000"/>
              </a:solidFill>
            </a:endParaRPr>
          </a:p>
          <a:p>
            <a:pPr indent="-330200" lvl="0" marL="457200" rtl="0" algn="l">
              <a:spcBef>
                <a:spcPts val="0"/>
              </a:spcBef>
              <a:spcAft>
                <a:spcPts val="0"/>
              </a:spcAft>
              <a:buClr>
                <a:srgbClr val="FF0000"/>
              </a:buClr>
              <a:buSzPts val="1600"/>
              <a:buChar char="●"/>
            </a:pPr>
            <a:r>
              <a:rPr lang="en" sz="1800">
                <a:solidFill>
                  <a:srgbClr val="FF0000"/>
                </a:solidFill>
              </a:rPr>
              <a:t>Computationally expensive; need to train 3 separate models. </a:t>
            </a:r>
            <a:endParaRPr sz="1800">
              <a:solidFill>
                <a:srgbClr val="FF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49" name="Shape 149"/>
        <p:cNvGrpSpPr/>
        <p:nvPr/>
      </p:nvGrpSpPr>
      <p:grpSpPr>
        <a:xfrm>
          <a:off x="0" y="0"/>
          <a:ext cx="0" cy="0"/>
          <a:chOff x="0" y="0"/>
          <a:chExt cx="0" cy="0"/>
        </a:xfrm>
      </p:grpSpPr>
      <p:pic>
        <p:nvPicPr>
          <p:cNvPr id="150" name="Google Shape;150;p28"/>
          <p:cNvPicPr preferRelativeResize="0"/>
          <p:nvPr/>
        </p:nvPicPr>
        <p:blipFill>
          <a:blip r:embed="rId3">
            <a:alphaModFix/>
          </a:blip>
          <a:stretch>
            <a:fillRect/>
          </a:stretch>
        </p:blipFill>
        <p:spPr>
          <a:xfrm>
            <a:off x="1686688" y="857300"/>
            <a:ext cx="5770625" cy="4099825"/>
          </a:xfrm>
          <a:prstGeom prst="rect">
            <a:avLst/>
          </a:prstGeom>
          <a:noFill/>
          <a:ln>
            <a:noFill/>
          </a:ln>
        </p:spPr>
      </p:pic>
      <p:sp>
        <p:nvSpPr>
          <p:cNvPr id="151" name="Google Shape;151;p28"/>
          <p:cNvSpPr txBox="1"/>
          <p:nvPr/>
        </p:nvSpPr>
        <p:spPr>
          <a:xfrm>
            <a:off x="321475" y="183825"/>
            <a:ext cx="3827100" cy="76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t>Fast RCNN:</a:t>
            </a:r>
            <a:endParaRPr b="1" sz="2800"/>
          </a:p>
        </p:txBody>
      </p:sp>
      <p:sp>
        <p:nvSpPr>
          <p:cNvPr id="152" name="Google Shape;152;p28"/>
          <p:cNvSpPr/>
          <p:nvPr/>
        </p:nvSpPr>
        <p:spPr>
          <a:xfrm>
            <a:off x="4806725" y="2127825"/>
            <a:ext cx="2449200" cy="4440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8"/>
          <p:cNvSpPr/>
          <p:nvPr/>
        </p:nvSpPr>
        <p:spPr>
          <a:xfrm>
            <a:off x="4806725" y="3060950"/>
            <a:ext cx="2650500" cy="5364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57" name="Shape 157"/>
        <p:cNvGrpSpPr/>
        <p:nvPr/>
      </p:nvGrpSpPr>
      <p:grpSpPr>
        <a:xfrm>
          <a:off x="0" y="0"/>
          <a:ext cx="0" cy="0"/>
          <a:chOff x="0" y="0"/>
          <a:chExt cx="0" cy="0"/>
        </a:xfrm>
      </p:grpSpPr>
      <p:pic>
        <p:nvPicPr>
          <p:cNvPr id="158" name="Google Shape;158;p29"/>
          <p:cNvPicPr preferRelativeResize="0"/>
          <p:nvPr/>
        </p:nvPicPr>
        <p:blipFill>
          <a:blip r:embed="rId3">
            <a:alphaModFix/>
          </a:blip>
          <a:stretch>
            <a:fillRect/>
          </a:stretch>
        </p:blipFill>
        <p:spPr>
          <a:xfrm>
            <a:off x="2449276" y="1062750"/>
            <a:ext cx="4458175" cy="3988900"/>
          </a:xfrm>
          <a:prstGeom prst="rect">
            <a:avLst/>
          </a:prstGeom>
          <a:noFill/>
          <a:ln>
            <a:noFill/>
          </a:ln>
        </p:spPr>
      </p:pic>
      <p:sp>
        <p:nvSpPr>
          <p:cNvPr id="159" name="Google Shape;159;p29"/>
          <p:cNvSpPr txBox="1"/>
          <p:nvPr/>
        </p:nvSpPr>
        <p:spPr>
          <a:xfrm>
            <a:off x="321475" y="183825"/>
            <a:ext cx="3827100" cy="76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t>Faster RCNN:</a:t>
            </a:r>
            <a:endParaRPr b="1" sz="2800"/>
          </a:p>
        </p:txBody>
      </p:sp>
      <p:sp>
        <p:nvSpPr>
          <p:cNvPr id="160" name="Google Shape;160;p29"/>
          <p:cNvSpPr/>
          <p:nvPr/>
        </p:nvSpPr>
        <p:spPr>
          <a:xfrm>
            <a:off x="2304050" y="2743075"/>
            <a:ext cx="2449200" cy="4440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30"/>
          <p:cNvSpPr txBox="1"/>
          <p:nvPr/>
        </p:nvSpPr>
        <p:spPr>
          <a:xfrm>
            <a:off x="469500" y="199025"/>
            <a:ext cx="8205000" cy="94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YOLO - You Only Look Once</a:t>
            </a:r>
            <a:endParaRPr b="1" sz="2400"/>
          </a:p>
        </p:txBody>
      </p:sp>
      <p:sp>
        <p:nvSpPr>
          <p:cNvPr id="166" name="Google Shape;166;p30"/>
          <p:cNvSpPr txBox="1"/>
          <p:nvPr/>
        </p:nvSpPr>
        <p:spPr>
          <a:xfrm>
            <a:off x="520475" y="933800"/>
            <a:ext cx="8250900" cy="38730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Proposed by Darknet in 2015</a:t>
            </a:r>
            <a:endParaRPr sz="2400"/>
          </a:p>
          <a:p>
            <a:pPr indent="-381000" lvl="0" marL="457200" rtl="0" algn="l">
              <a:spcBef>
                <a:spcPts val="0"/>
              </a:spcBef>
              <a:spcAft>
                <a:spcPts val="0"/>
              </a:spcAft>
              <a:buSzPts val="2400"/>
              <a:buChar char="-"/>
            </a:pPr>
            <a:r>
              <a:rPr lang="en" sz="2400"/>
              <a:t>Unlike RCNN based models, YOLO is a single shot detector (i.e. predicts everything at once)</a:t>
            </a:r>
            <a:endParaRPr sz="2400"/>
          </a:p>
          <a:p>
            <a:pPr indent="-381000" lvl="0" marL="457200" rtl="0" algn="l">
              <a:spcBef>
                <a:spcPts val="0"/>
              </a:spcBef>
              <a:spcAft>
                <a:spcPts val="0"/>
              </a:spcAft>
              <a:buSzPts val="2400"/>
              <a:buChar char="-"/>
            </a:pPr>
            <a:r>
              <a:rPr lang="en" sz="2400"/>
              <a:t>Trade-off accuracy and rigour with computation time and complexity (but usually performance is not bad, perhaps even better than RCNN based ones)</a:t>
            </a:r>
            <a:endParaRPr sz="2400"/>
          </a:p>
          <a:p>
            <a:pPr indent="-381000" lvl="0" marL="457200" rtl="0" algn="l">
              <a:spcBef>
                <a:spcPts val="0"/>
              </a:spcBef>
              <a:spcAft>
                <a:spcPts val="0"/>
              </a:spcAft>
              <a:buSzPts val="2400"/>
              <a:buChar char="-"/>
            </a:pPr>
            <a:r>
              <a:rPr lang="en" sz="2400"/>
              <a:t>Quite confusing to understand unfortunately… :(</a:t>
            </a: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Understanding the Output of YOLO </a:t>
            </a:r>
            <a:endParaRPr/>
          </a:p>
        </p:txBody>
      </p:sp>
      <p:sp>
        <p:nvSpPr>
          <p:cNvPr id="172" name="Google Shape;172;p31"/>
          <p:cNvSpPr txBox="1"/>
          <p:nvPr/>
        </p:nvSpPr>
        <p:spPr>
          <a:xfrm>
            <a:off x="892050" y="1549725"/>
            <a:ext cx="1895700" cy="474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600"/>
              <a:t>2000 x 2000 x 3</a:t>
            </a:r>
            <a:endParaRPr sz="1600"/>
          </a:p>
        </p:txBody>
      </p:sp>
      <p:cxnSp>
        <p:nvCxnSpPr>
          <p:cNvPr id="173" name="Google Shape;173;p31"/>
          <p:cNvCxnSpPr>
            <a:stCxn id="172" idx="3"/>
          </p:cNvCxnSpPr>
          <p:nvPr/>
        </p:nvCxnSpPr>
        <p:spPr>
          <a:xfrm>
            <a:off x="2787750" y="1786725"/>
            <a:ext cx="836400" cy="1800"/>
          </a:xfrm>
          <a:prstGeom prst="straightConnector1">
            <a:avLst/>
          </a:prstGeom>
          <a:noFill/>
          <a:ln cap="flat" cmpd="sng" w="9525">
            <a:solidFill>
              <a:schemeClr val="dk2"/>
            </a:solidFill>
            <a:prstDash val="solid"/>
            <a:round/>
            <a:headEnd len="med" w="med" type="none"/>
            <a:tailEnd len="med" w="med" type="triangle"/>
          </a:ln>
        </p:spPr>
      </p:cxnSp>
      <p:sp>
        <p:nvSpPr>
          <p:cNvPr id="174" name="Google Shape;174;p31"/>
          <p:cNvSpPr txBox="1"/>
          <p:nvPr/>
        </p:nvSpPr>
        <p:spPr>
          <a:xfrm>
            <a:off x="3624150" y="1550625"/>
            <a:ext cx="1895700" cy="572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600"/>
              <a:t>YOLO algorithm </a:t>
            </a:r>
            <a:endParaRPr sz="1600"/>
          </a:p>
        </p:txBody>
      </p:sp>
      <p:cxnSp>
        <p:nvCxnSpPr>
          <p:cNvPr id="175" name="Google Shape;175;p31"/>
          <p:cNvCxnSpPr/>
          <p:nvPr/>
        </p:nvCxnSpPr>
        <p:spPr>
          <a:xfrm>
            <a:off x="5519850" y="1786725"/>
            <a:ext cx="836400" cy="1800"/>
          </a:xfrm>
          <a:prstGeom prst="straightConnector1">
            <a:avLst/>
          </a:prstGeom>
          <a:noFill/>
          <a:ln cap="flat" cmpd="sng" w="9525">
            <a:solidFill>
              <a:schemeClr val="dk2"/>
            </a:solidFill>
            <a:prstDash val="solid"/>
            <a:round/>
            <a:headEnd len="med" w="med" type="none"/>
            <a:tailEnd len="med" w="med" type="triangle"/>
          </a:ln>
        </p:spPr>
      </p:cxnSp>
      <p:sp>
        <p:nvSpPr>
          <p:cNvPr id="176" name="Google Shape;176;p31"/>
          <p:cNvSpPr txBox="1"/>
          <p:nvPr/>
        </p:nvSpPr>
        <p:spPr>
          <a:xfrm>
            <a:off x="6356250" y="1550625"/>
            <a:ext cx="1895700" cy="474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600"/>
              <a:t>OUTPUT??</a:t>
            </a:r>
            <a:endParaRPr sz="1600"/>
          </a:p>
        </p:txBody>
      </p:sp>
      <p:sp>
        <p:nvSpPr>
          <p:cNvPr id="177" name="Google Shape;177;p31"/>
          <p:cNvSpPr txBox="1"/>
          <p:nvPr/>
        </p:nvSpPr>
        <p:spPr>
          <a:xfrm>
            <a:off x="520475" y="2556450"/>
            <a:ext cx="7653900" cy="22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The output will have 4 dimensions: n1 x n2 x n3 x n4</a:t>
            </a:r>
            <a:endParaRPr sz="1800"/>
          </a:p>
          <a:p>
            <a:pPr indent="0" lvl="0" marL="0" rtl="0" algn="l">
              <a:spcBef>
                <a:spcPts val="0"/>
              </a:spcBef>
              <a:spcAft>
                <a:spcPts val="0"/>
              </a:spcAft>
              <a:buNone/>
            </a:pPr>
            <a:r>
              <a:t/>
            </a:r>
            <a:endParaRPr/>
          </a:p>
          <a:p>
            <a:pPr indent="0" lvl="0" marL="0" rtl="0" algn="l">
              <a:spcBef>
                <a:spcPts val="0"/>
              </a:spcBef>
              <a:spcAft>
                <a:spcPts val="0"/>
              </a:spcAft>
              <a:buNone/>
            </a:pPr>
            <a:r>
              <a:rPr lang="en" sz="1800"/>
              <a:t>n1 by n2 - image is split into a grid of n1 by n2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n3 - number of bounding boxes for each grid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n4 - for a given anchor box: presence of any object detected(confidence score) + bounding box predictions + number of possible classes to be detected </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 Detection </a:t>
            </a:r>
            <a:endParaRPr/>
          </a:p>
        </p:txBody>
      </p:sp>
      <p:sp>
        <p:nvSpPr>
          <p:cNvPr id="60" name="Google Shape;60;p14"/>
          <p:cNvSpPr txBox="1"/>
          <p:nvPr>
            <p:ph idx="1" type="body"/>
          </p:nvPr>
        </p:nvSpPr>
        <p:spPr>
          <a:xfrm>
            <a:off x="311700" y="10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 classification is good and all, but...</a:t>
            </a:r>
            <a:endParaRPr/>
          </a:p>
        </p:txBody>
      </p:sp>
      <p:pic>
        <p:nvPicPr>
          <p:cNvPr id="61" name="Google Shape;61;p14"/>
          <p:cNvPicPr preferRelativeResize="0"/>
          <p:nvPr/>
        </p:nvPicPr>
        <p:blipFill>
          <a:blip r:embed="rId3">
            <a:alphaModFix/>
          </a:blip>
          <a:stretch>
            <a:fillRect/>
          </a:stretch>
        </p:blipFill>
        <p:spPr>
          <a:xfrm>
            <a:off x="4500576" y="1725175"/>
            <a:ext cx="4565500" cy="3113525"/>
          </a:xfrm>
          <a:prstGeom prst="rect">
            <a:avLst/>
          </a:prstGeom>
          <a:noFill/>
          <a:ln>
            <a:noFill/>
          </a:ln>
        </p:spPr>
      </p:pic>
      <p:pic>
        <p:nvPicPr>
          <p:cNvPr id="62" name="Google Shape;62;p14"/>
          <p:cNvPicPr preferRelativeResize="0"/>
          <p:nvPr/>
        </p:nvPicPr>
        <p:blipFill>
          <a:blip r:embed="rId4">
            <a:alphaModFix/>
          </a:blip>
          <a:stretch>
            <a:fillRect/>
          </a:stretch>
        </p:blipFill>
        <p:spPr>
          <a:xfrm>
            <a:off x="311700" y="1725175"/>
            <a:ext cx="3502716" cy="3113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
                                        </p:tgtEl>
                                        <p:attrNameLst>
                                          <p:attrName>style.visibility</p:attrName>
                                        </p:attrNameLst>
                                      </p:cBhvr>
                                      <p:to>
                                        <p:strVal val="visible"/>
                                      </p:to>
                                    </p:set>
                                    <p:animEffect filter="fade" transition="in">
                                      <p:cBhvr>
                                        <p:cTn dur="1000"/>
                                        <p:tgtEl>
                                          <p:spTgt spid="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1000"/>
                                        <p:tgtEl>
                                          <p:spTgt spid="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
                                        </p:tgtEl>
                                        <p:attrNameLst>
                                          <p:attrName>style.visibility</p:attrName>
                                        </p:attrNameLst>
                                      </p:cBhvr>
                                      <p:to>
                                        <p:strVal val="visible"/>
                                      </p:to>
                                    </p:set>
                                    <p:animEffect filter="fade" transition="in">
                                      <p:cBhvr>
                                        <p:cTn dur="1000"/>
                                        <p:tgtEl>
                                          <p:spTgt spid="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2"/>
          <p:cNvSpPr txBox="1"/>
          <p:nvPr>
            <p:ph type="title"/>
          </p:nvPr>
        </p:nvSpPr>
        <p:spPr>
          <a:xfrm>
            <a:off x="311700" y="2862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Old and Inefficient Sliding Windows</a:t>
            </a:r>
            <a:endParaRPr/>
          </a:p>
        </p:txBody>
      </p:sp>
      <p:pic>
        <p:nvPicPr>
          <p:cNvPr id="183" name="Google Shape;183;p32"/>
          <p:cNvPicPr preferRelativeResize="0"/>
          <p:nvPr/>
        </p:nvPicPr>
        <p:blipFill>
          <a:blip r:embed="rId3">
            <a:alphaModFix/>
          </a:blip>
          <a:stretch>
            <a:fillRect/>
          </a:stretch>
        </p:blipFill>
        <p:spPr>
          <a:xfrm>
            <a:off x="1801175" y="1017725"/>
            <a:ext cx="4857171" cy="3820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3"/>
          <p:cNvSpPr txBox="1"/>
          <p:nvPr>
            <p:ph type="title"/>
          </p:nvPr>
        </p:nvSpPr>
        <p:spPr>
          <a:xfrm>
            <a:off x="311700" y="2862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First: Convolutional</a:t>
            </a:r>
            <a:r>
              <a:rPr lang="en"/>
              <a:t> Sliding Windows</a:t>
            </a:r>
            <a:endParaRPr/>
          </a:p>
        </p:txBody>
      </p:sp>
      <p:pic>
        <p:nvPicPr>
          <p:cNvPr id="189" name="Google Shape;189;p33"/>
          <p:cNvPicPr preferRelativeResize="0"/>
          <p:nvPr/>
        </p:nvPicPr>
        <p:blipFill>
          <a:blip r:embed="rId3">
            <a:alphaModFix/>
          </a:blip>
          <a:stretch>
            <a:fillRect/>
          </a:stretch>
        </p:blipFill>
        <p:spPr>
          <a:xfrm>
            <a:off x="152400" y="1011375"/>
            <a:ext cx="8839201" cy="1712487"/>
          </a:xfrm>
          <a:prstGeom prst="rect">
            <a:avLst/>
          </a:prstGeom>
          <a:noFill/>
          <a:ln>
            <a:noFill/>
          </a:ln>
        </p:spPr>
      </p:pic>
      <p:pic>
        <p:nvPicPr>
          <p:cNvPr id="190" name="Google Shape;190;p33"/>
          <p:cNvPicPr preferRelativeResize="0"/>
          <p:nvPr/>
        </p:nvPicPr>
        <p:blipFill>
          <a:blip r:embed="rId4">
            <a:alphaModFix/>
          </a:blip>
          <a:stretch>
            <a:fillRect/>
          </a:stretch>
        </p:blipFill>
        <p:spPr>
          <a:xfrm>
            <a:off x="152400" y="2971512"/>
            <a:ext cx="8839201" cy="179173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pic>
        <p:nvPicPr>
          <p:cNvPr id="195" name="Google Shape;195;p34"/>
          <p:cNvPicPr preferRelativeResize="0"/>
          <p:nvPr/>
        </p:nvPicPr>
        <p:blipFill>
          <a:blip r:embed="rId3">
            <a:alphaModFix/>
          </a:blip>
          <a:stretch>
            <a:fillRect/>
          </a:stretch>
        </p:blipFill>
        <p:spPr>
          <a:xfrm>
            <a:off x="706437" y="964325"/>
            <a:ext cx="7731125" cy="4009649"/>
          </a:xfrm>
          <a:prstGeom prst="rect">
            <a:avLst/>
          </a:prstGeom>
          <a:noFill/>
          <a:ln>
            <a:noFill/>
          </a:ln>
        </p:spPr>
      </p:pic>
      <p:sp>
        <p:nvSpPr>
          <p:cNvPr id="196" name="Google Shape;196;p34"/>
          <p:cNvSpPr txBox="1"/>
          <p:nvPr>
            <p:ph type="title"/>
          </p:nvPr>
        </p:nvSpPr>
        <p:spPr>
          <a:xfrm>
            <a:off x="311700" y="2862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First: </a:t>
            </a:r>
            <a:r>
              <a:rPr lang="en"/>
              <a:t>Convolutional Sliding Windows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pic>
        <p:nvPicPr>
          <p:cNvPr id="201" name="Google Shape;201;p35"/>
          <p:cNvPicPr preferRelativeResize="0"/>
          <p:nvPr/>
        </p:nvPicPr>
        <p:blipFill>
          <a:blip r:embed="rId3">
            <a:alphaModFix/>
          </a:blip>
          <a:stretch>
            <a:fillRect/>
          </a:stretch>
        </p:blipFill>
        <p:spPr>
          <a:xfrm>
            <a:off x="5369375" y="784935"/>
            <a:ext cx="3370326" cy="2960325"/>
          </a:xfrm>
          <a:prstGeom prst="rect">
            <a:avLst/>
          </a:prstGeom>
          <a:noFill/>
          <a:ln>
            <a:noFill/>
          </a:ln>
        </p:spPr>
      </p:pic>
      <p:sp>
        <p:nvSpPr>
          <p:cNvPr id="202" name="Google Shape;202;p35"/>
          <p:cNvSpPr txBox="1"/>
          <p:nvPr/>
        </p:nvSpPr>
        <p:spPr>
          <a:xfrm>
            <a:off x="795600" y="3866350"/>
            <a:ext cx="1895700" cy="474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600"/>
              <a:t>100 x 100 x 3</a:t>
            </a:r>
            <a:endParaRPr sz="1600"/>
          </a:p>
        </p:txBody>
      </p:sp>
      <p:sp>
        <p:nvSpPr>
          <p:cNvPr id="203" name="Google Shape;203;p35"/>
          <p:cNvSpPr txBox="1"/>
          <p:nvPr>
            <p:ph type="title"/>
          </p:nvPr>
        </p:nvSpPr>
        <p:spPr>
          <a:xfrm>
            <a:off x="311700" y="911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First: Convolutional Sliding Windows</a:t>
            </a:r>
            <a:endParaRPr/>
          </a:p>
        </p:txBody>
      </p:sp>
      <p:cxnSp>
        <p:nvCxnSpPr>
          <p:cNvPr id="204" name="Google Shape;204;p35"/>
          <p:cNvCxnSpPr>
            <a:stCxn id="202" idx="3"/>
          </p:cNvCxnSpPr>
          <p:nvPr/>
        </p:nvCxnSpPr>
        <p:spPr>
          <a:xfrm>
            <a:off x="2691300" y="4103350"/>
            <a:ext cx="836400" cy="1800"/>
          </a:xfrm>
          <a:prstGeom prst="straightConnector1">
            <a:avLst/>
          </a:prstGeom>
          <a:noFill/>
          <a:ln cap="flat" cmpd="sng" w="9525">
            <a:solidFill>
              <a:schemeClr val="dk2"/>
            </a:solidFill>
            <a:prstDash val="solid"/>
            <a:round/>
            <a:headEnd len="med" w="med" type="none"/>
            <a:tailEnd len="med" w="med" type="triangle"/>
          </a:ln>
        </p:spPr>
      </p:cxnSp>
      <p:sp>
        <p:nvSpPr>
          <p:cNvPr id="205" name="Google Shape;205;p35"/>
          <p:cNvSpPr txBox="1"/>
          <p:nvPr/>
        </p:nvSpPr>
        <p:spPr>
          <a:xfrm>
            <a:off x="3527700" y="3867250"/>
            <a:ext cx="1895700" cy="474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600"/>
              <a:t>Fully Conv Net</a:t>
            </a:r>
            <a:endParaRPr sz="1600"/>
          </a:p>
        </p:txBody>
      </p:sp>
      <p:cxnSp>
        <p:nvCxnSpPr>
          <p:cNvPr id="206" name="Google Shape;206;p35"/>
          <p:cNvCxnSpPr/>
          <p:nvPr/>
        </p:nvCxnSpPr>
        <p:spPr>
          <a:xfrm>
            <a:off x="5423400" y="4103350"/>
            <a:ext cx="836400" cy="1800"/>
          </a:xfrm>
          <a:prstGeom prst="straightConnector1">
            <a:avLst/>
          </a:prstGeom>
          <a:noFill/>
          <a:ln cap="flat" cmpd="sng" w="9525">
            <a:solidFill>
              <a:schemeClr val="dk2"/>
            </a:solidFill>
            <a:prstDash val="solid"/>
            <a:round/>
            <a:headEnd len="med" w="med" type="none"/>
            <a:tailEnd len="med" w="med" type="triangle"/>
          </a:ln>
        </p:spPr>
      </p:cxnSp>
      <p:sp>
        <p:nvSpPr>
          <p:cNvPr id="207" name="Google Shape;207;p35"/>
          <p:cNvSpPr txBox="1"/>
          <p:nvPr/>
        </p:nvSpPr>
        <p:spPr>
          <a:xfrm>
            <a:off x="6259800" y="3867250"/>
            <a:ext cx="1895700" cy="474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600"/>
              <a:t>3</a:t>
            </a:r>
            <a:r>
              <a:rPr lang="en" sz="1600"/>
              <a:t> x 3 x n</a:t>
            </a:r>
            <a:endParaRPr sz="1600"/>
          </a:p>
        </p:txBody>
      </p:sp>
      <p:pic>
        <p:nvPicPr>
          <p:cNvPr id="208" name="Google Shape;208;p35"/>
          <p:cNvPicPr preferRelativeResize="0"/>
          <p:nvPr/>
        </p:nvPicPr>
        <p:blipFill>
          <a:blip r:embed="rId4">
            <a:alphaModFix/>
          </a:blip>
          <a:stretch>
            <a:fillRect/>
          </a:stretch>
        </p:blipFill>
        <p:spPr>
          <a:xfrm>
            <a:off x="311698" y="830923"/>
            <a:ext cx="3019725" cy="2868325"/>
          </a:xfrm>
          <a:prstGeom prst="rect">
            <a:avLst/>
          </a:prstGeom>
          <a:noFill/>
          <a:ln>
            <a:noFill/>
          </a:ln>
        </p:spPr>
      </p:pic>
      <p:cxnSp>
        <p:nvCxnSpPr>
          <p:cNvPr id="209" name="Google Shape;209;p35"/>
          <p:cNvCxnSpPr/>
          <p:nvPr/>
        </p:nvCxnSpPr>
        <p:spPr>
          <a:xfrm>
            <a:off x="3735600" y="2264200"/>
            <a:ext cx="836400" cy="1800"/>
          </a:xfrm>
          <a:prstGeom prst="straightConnector1">
            <a:avLst/>
          </a:prstGeom>
          <a:noFill/>
          <a:ln cap="flat" cmpd="sng" w="9525">
            <a:solidFill>
              <a:schemeClr val="dk2"/>
            </a:solidFill>
            <a:prstDash val="solid"/>
            <a:round/>
            <a:headEnd len="med" w="med" type="none"/>
            <a:tailEnd len="med" w="med" type="triangle"/>
          </a:ln>
        </p:spPr>
      </p:cxnSp>
      <p:sp>
        <p:nvSpPr>
          <p:cNvPr id="210" name="Google Shape;210;p35"/>
          <p:cNvSpPr txBox="1"/>
          <p:nvPr/>
        </p:nvSpPr>
        <p:spPr>
          <a:xfrm>
            <a:off x="905950" y="4532950"/>
            <a:ext cx="6635100" cy="47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N.B. n is undefined as of now, we’ll see what it equals to later. For now, just take n = 1: output of whether an object is detected or not. </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6"/>
          <p:cNvSpPr txBox="1"/>
          <p:nvPr>
            <p:ph type="title"/>
          </p:nvPr>
        </p:nvSpPr>
        <p:spPr>
          <a:xfrm>
            <a:off x="311700" y="3056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Second: Bounding Box prediction </a:t>
            </a:r>
            <a:endParaRPr/>
          </a:p>
        </p:txBody>
      </p:sp>
      <p:sp>
        <p:nvSpPr>
          <p:cNvPr id="216" name="Google Shape;216;p36"/>
          <p:cNvSpPr txBox="1"/>
          <p:nvPr/>
        </p:nvSpPr>
        <p:spPr>
          <a:xfrm>
            <a:off x="4781100" y="1393925"/>
            <a:ext cx="3833100" cy="6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Bounding Boxes are now dependent on each grid of output. </a:t>
            </a:r>
            <a:endParaRPr sz="18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17" name="Google Shape;217;p36"/>
          <p:cNvPicPr preferRelativeResize="0"/>
          <p:nvPr/>
        </p:nvPicPr>
        <p:blipFill>
          <a:blip r:embed="rId3">
            <a:alphaModFix/>
          </a:blip>
          <a:stretch>
            <a:fillRect/>
          </a:stretch>
        </p:blipFill>
        <p:spPr>
          <a:xfrm>
            <a:off x="194225" y="1490650"/>
            <a:ext cx="1676400" cy="1552575"/>
          </a:xfrm>
          <a:prstGeom prst="rect">
            <a:avLst/>
          </a:prstGeom>
          <a:noFill/>
          <a:ln>
            <a:noFill/>
          </a:ln>
        </p:spPr>
      </p:pic>
      <p:pic>
        <p:nvPicPr>
          <p:cNvPr id="218" name="Google Shape;218;p36"/>
          <p:cNvPicPr preferRelativeResize="0"/>
          <p:nvPr/>
        </p:nvPicPr>
        <p:blipFill>
          <a:blip r:embed="rId4">
            <a:alphaModFix/>
          </a:blip>
          <a:stretch>
            <a:fillRect/>
          </a:stretch>
        </p:blipFill>
        <p:spPr>
          <a:xfrm>
            <a:off x="2048975" y="1218737"/>
            <a:ext cx="2237800" cy="2096400"/>
          </a:xfrm>
          <a:prstGeom prst="rect">
            <a:avLst/>
          </a:prstGeom>
          <a:noFill/>
          <a:ln>
            <a:noFill/>
          </a:ln>
        </p:spPr>
      </p:pic>
      <p:pic>
        <p:nvPicPr>
          <p:cNvPr id="219" name="Google Shape;219;p36"/>
          <p:cNvPicPr preferRelativeResize="0"/>
          <p:nvPr/>
        </p:nvPicPr>
        <p:blipFill>
          <a:blip r:embed="rId5">
            <a:alphaModFix/>
          </a:blip>
          <a:stretch>
            <a:fillRect/>
          </a:stretch>
        </p:blipFill>
        <p:spPr>
          <a:xfrm>
            <a:off x="1017599" y="3043225"/>
            <a:ext cx="2147101" cy="2096400"/>
          </a:xfrm>
          <a:prstGeom prst="rect">
            <a:avLst/>
          </a:prstGeom>
          <a:noFill/>
          <a:ln>
            <a:noFill/>
          </a:ln>
        </p:spPr>
      </p:pic>
      <p:sp>
        <p:nvSpPr>
          <p:cNvPr id="220" name="Google Shape;220;p36"/>
          <p:cNvSpPr txBox="1"/>
          <p:nvPr/>
        </p:nvSpPr>
        <p:spPr>
          <a:xfrm>
            <a:off x="4781100" y="2282675"/>
            <a:ext cx="3833100" cy="79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rPr>
              <a:t>Diagonals are assigned coordinates (0,0) and (1, 1). </a:t>
            </a:r>
            <a:endParaRPr sz="1800"/>
          </a:p>
        </p:txBody>
      </p:sp>
      <p:sp>
        <p:nvSpPr>
          <p:cNvPr id="221" name="Google Shape;221;p36"/>
          <p:cNvSpPr txBox="1"/>
          <p:nvPr/>
        </p:nvSpPr>
        <p:spPr>
          <a:xfrm>
            <a:off x="4781100" y="3175725"/>
            <a:ext cx="4140000" cy="79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Mid-point coordinates are assigned for the bounding boxes(bx, by), as well as the ratios of the height and width of the bounding box (bw, bh). All values are normalized.</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par>
                                <p:cTn fill="hold" nodeType="with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pic>
        <p:nvPicPr>
          <p:cNvPr id="226" name="Google Shape;226;p37"/>
          <p:cNvPicPr preferRelativeResize="0"/>
          <p:nvPr/>
        </p:nvPicPr>
        <p:blipFill>
          <a:blip r:embed="rId3">
            <a:alphaModFix/>
          </a:blip>
          <a:stretch>
            <a:fillRect/>
          </a:stretch>
        </p:blipFill>
        <p:spPr>
          <a:xfrm>
            <a:off x="1236288" y="878325"/>
            <a:ext cx="6671429" cy="4051551"/>
          </a:xfrm>
          <a:prstGeom prst="rect">
            <a:avLst/>
          </a:prstGeom>
          <a:noFill/>
          <a:ln>
            <a:noFill/>
          </a:ln>
        </p:spPr>
      </p:pic>
      <p:sp>
        <p:nvSpPr>
          <p:cNvPr id="227" name="Google Shape;227;p37"/>
          <p:cNvSpPr txBox="1"/>
          <p:nvPr>
            <p:ph type="title"/>
          </p:nvPr>
        </p:nvSpPr>
        <p:spPr>
          <a:xfrm>
            <a:off x="311700" y="3056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Second: Bounding Box prediction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Third: (IOU) Intersection Over Union</a:t>
            </a:r>
            <a:endParaRPr/>
          </a:p>
        </p:txBody>
      </p:sp>
      <p:pic>
        <p:nvPicPr>
          <p:cNvPr id="233" name="Google Shape;233;p38"/>
          <p:cNvPicPr preferRelativeResize="0"/>
          <p:nvPr/>
        </p:nvPicPr>
        <p:blipFill>
          <a:blip r:embed="rId3">
            <a:alphaModFix/>
          </a:blip>
          <a:stretch>
            <a:fillRect/>
          </a:stretch>
        </p:blipFill>
        <p:spPr>
          <a:xfrm>
            <a:off x="311700" y="1156200"/>
            <a:ext cx="4126875" cy="3706225"/>
          </a:xfrm>
          <a:prstGeom prst="rect">
            <a:avLst/>
          </a:prstGeom>
          <a:noFill/>
          <a:ln>
            <a:noFill/>
          </a:ln>
        </p:spPr>
      </p:pic>
      <p:sp>
        <p:nvSpPr>
          <p:cNvPr id="234" name="Google Shape;234;p38"/>
          <p:cNvSpPr txBox="1"/>
          <p:nvPr/>
        </p:nvSpPr>
        <p:spPr>
          <a:xfrm>
            <a:off x="4753200" y="1944450"/>
            <a:ext cx="3888900" cy="125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IOU = (yellow area) / (green area)</a:t>
            </a:r>
            <a:endParaRPr sz="2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Fourth: Non-Max Suppression </a:t>
            </a:r>
            <a:endParaRPr/>
          </a:p>
        </p:txBody>
      </p:sp>
      <p:pic>
        <p:nvPicPr>
          <p:cNvPr id="240" name="Google Shape;240;p39"/>
          <p:cNvPicPr preferRelativeResize="0"/>
          <p:nvPr/>
        </p:nvPicPr>
        <p:blipFill>
          <a:blip r:embed="rId3">
            <a:alphaModFix/>
          </a:blip>
          <a:stretch>
            <a:fillRect/>
          </a:stretch>
        </p:blipFill>
        <p:spPr>
          <a:xfrm>
            <a:off x="152400" y="1170125"/>
            <a:ext cx="5276850" cy="3705225"/>
          </a:xfrm>
          <a:prstGeom prst="rect">
            <a:avLst/>
          </a:prstGeom>
          <a:noFill/>
          <a:ln>
            <a:noFill/>
          </a:ln>
        </p:spPr>
      </p:pic>
      <p:sp>
        <p:nvSpPr>
          <p:cNvPr id="241" name="Google Shape;241;p39"/>
          <p:cNvSpPr txBox="1"/>
          <p:nvPr/>
        </p:nvSpPr>
        <p:spPr>
          <a:xfrm>
            <a:off x="5659225" y="1700550"/>
            <a:ext cx="3289500" cy="10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Multiple of the same object may be detected, but we only want/need the single (best) detection.</a:t>
            </a: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Fourth: </a:t>
            </a:r>
            <a:r>
              <a:rPr lang="en"/>
              <a:t>Non-Max Suppression </a:t>
            </a:r>
            <a:endParaRPr/>
          </a:p>
        </p:txBody>
      </p:sp>
      <p:sp>
        <p:nvSpPr>
          <p:cNvPr id="247" name="Google Shape;247;p40"/>
          <p:cNvSpPr txBox="1"/>
          <p:nvPr/>
        </p:nvSpPr>
        <p:spPr>
          <a:xfrm>
            <a:off x="5575625" y="1755550"/>
            <a:ext cx="3359400" cy="1951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AutoNum type="arabicParenR"/>
            </a:pPr>
            <a:r>
              <a:rPr lang="en" sz="1600"/>
              <a:t>Select box with highest probability </a:t>
            </a:r>
            <a:endParaRPr sz="1600"/>
          </a:p>
          <a:p>
            <a:pPr indent="-330200" lvl="0" marL="457200" rtl="0" algn="l">
              <a:spcBef>
                <a:spcPts val="0"/>
              </a:spcBef>
              <a:spcAft>
                <a:spcPts val="0"/>
              </a:spcAft>
              <a:buSzPts val="1600"/>
              <a:buAutoNum type="arabicParenR"/>
            </a:pPr>
            <a:r>
              <a:rPr lang="en" sz="1600"/>
              <a:t>Remove all other boxes with which it has greater IOU than some threshold(e.g. 0.5).</a:t>
            </a:r>
            <a:endParaRPr sz="1600"/>
          </a:p>
          <a:p>
            <a:pPr indent="-330200" lvl="0" marL="457200" rtl="0" algn="l">
              <a:spcBef>
                <a:spcPts val="0"/>
              </a:spcBef>
              <a:spcAft>
                <a:spcPts val="0"/>
              </a:spcAft>
              <a:buSzPts val="1600"/>
              <a:buAutoNum type="arabicParenR"/>
            </a:pPr>
            <a:r>
              <a:rPr lang="en" sz="1600"/>
              <a:t>After that, select next box with highest probability and repeat the procedure. </a:t>
            </a:r>
            <a:endParaRPr sz="1600"/>
          </a:p>
        </p:txBody>
      </p:sp>
      <p:pic>
        <p:nvPicPr>
          <p:cNvPr id="248" name="Google Shape;248;p40"/>
          <p:cNvPicPr preferRelativeResize="0"/>
          <p:nvPr/>
        </p:nvPicPr>
        <p:blipFill>
          <a:blip r:embed="rId3">
            <a:alphaModFix/>
          </a:blip>
          <a:stretch>
            <a:fillRect/>
          </a:stretch>
        </p:blipFill>
        <p:spPr>
          <a:xfrm>
            <a:off x="68775" y="1755550"/>
            <a:ext cx="5214125" cy="2091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pic>
        <p:nvPicPr>
          <p:cNvPr id="253" name="Google Shape;253;p41"/>
          <p:cNvPicPr preferRelativeResize="0"/>
          <p:nvPr/>
        </p:nvPicPr>
        <p:blipFill>
          <a:blip r:embed="rId3">
            <a:alphaModFix/>
          </a:blip>
          <a:stretch>
            <a:fillRect/>
          </a:stretch>
        </p:blipFill>
        <p:spPr>
          <a:xfrm>
            <a:off x="1100250" y="1532525"/>
            <a:ext cx="6810675" cy="2543750"/>
          </a:xfrm>
          <a:prstGeom prst="rect">
            <a:avLst/>
          </a:prstGeom>
          <a:noFill/>
          <a:ln>
            <a:noFill/>
          </a:ln>
        </p:spPr>
      </p:pic>
      <p:sp>
        <p:nvSpPr>
          <p:cNvPr id="254" name="Google Shape;254;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Fourth: Non-Max Suppression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52400" y="1132100"/>
            <a:ext cx="8839201" cy="3770812"/>
          </a:xfrm>
          <a:prstGeom prst="rect">
            <a:avLst/>
          </a:prstGeom>
          <a:noFill/>
          <a:ln>
            <a:noFill/>
          </a:ln>
        </p:spPr>
      </p:pic>
      <p:sp>
        <p:nvSpPr>
          <p:cNvPr id="68" name="Google Shape;68;p15"/>
          <p:cNvSpPr txBox="1"/>
          <p:nvPr/>
        </p:nvSpPr>
        <p:spPr>
          <a:xfrm>
            <a:off x="244925" y="183700"/>
            <a:ext cx="8205000" cy="94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Types of computer vision tasks</a:t>
            </a:r>
            <a:endParaRPr b="1" sz="2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Fifth: Anchor Boxes</a:t>
            </a:r>
            <a:endParaRPr/>
          </a:p>
        </p:txBody>
      </p:sp>
      <p:pic>
        <p:nvPicPr>
          <p:cNvPr id="260" name="Google Shape;260;p42"/>
          <p:cNvPicPr preferRelativeResize="0"/>
          <p:nvPr/>
        </p:nvPicPr>
        <p:blipFill>
          <a:blip r:embed="rId3">
            <a:alphaModFix/>
          </a:blip>
          <a:stretch>
            <a:fillRect/>
          </a:stretch>
        </p:blipFill>
        <p:spPr>
          <a:xfrm>
            <a:off x="311700" y="1198000"/>
            <a:ext cx="3962400" cy="3657600"/>
          </a:xfrm>
          <a:prstGeom prst="rect">
            <a:avLst/>
          </a:prstGeom>
          <a:noFill/>
          <a:ln>
            <a:noFill/>
          </a:ln>
        </p:spPr>
      </p:pic>
      <p:sp>
        <p:nvSpPr>
          <p:cNvPr id="261" name="Google Shape;261;p42"/>
          <p:cNvSpPr txBox="1"/>
          <p:nvPr/>
        </p:nvSpPr>
        <p:spPr>
          <a:xfrm>
            <a:off x="4376850" y="1630850"/>
            <a:ext cx="4265400" cy="15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So far, all our model is only able to detect one object in each grid(since there is only one set of bounding box coordinates). What if there were multiple objects in the same grid? </a:t>
            </a:r>
            <a:endParaRPr sz="16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Fifth: Anchor Boxes</a:t>
            </a:r>
            <a:endParaRPr/>
          </a:p>
        </p:txBody>
      </p:sp>
      <p:pic>
        <p:nvPicPr>
          <p:cNvPr id="267" name="Google Shape;267;p43"/>
          <p:cNvPicPr preferRelativeResize="0"/>
          <p:nvPr/>
        </p:nvPicPr>
        <p:blipFill>
          <a:blip r:embed="rId3">
            <a:alphaModFix/>
          </a:blip>
          <a:stretch>
            <a:fillRect/>
          </a:stretch>
        </p:blipFill>
        <p:spPr>
          <a:xfrm>
            <a:off x="236025" y="1170125"/>
            <a:ext cx="5883199" cy="3067050"/>
          </a:xfrm>
          <a:prstGeom prst="rect">
            <a:avLst/>
          </a:prstGeom>
          <a:noFill/>
          <a:ln>
            <a:noFill/>
          </a:ln>
        </p:spPr>
      </p:pic>
      <p:sp>
        <p:nvSpPr>
          <p:cNvPr id="268" name="Google Shape;268;p43"/>
          <p:cNvSpPr txBox="1"/>
          <p:nvPr/>
        </p:nvSpPr>
        <p:spPr>
          <a:xfrm>
            <a:off x="6188925" y="1664850"/>
            <a:ext cx="2843700" cy="11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Multiple anchor boxes can be used to detect multiple objects, where each grid will have one of each type of anchor box assigned to it. </a:t>
            </a:r>
            <a:endParaRPr sz="16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44"/>
          <p:cNvSpPr txBox="1"/>
          <p:nvPr>
            <p:ph type="title"/>
          </p:nvPr>
        </p:nvSpPr>
        <p:spPr>
          <a:xfrm>
            <a:off x="311700" y="2359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Fifth: Anchor Boxes</a:t>
            </a:r>
            <a:endParaRPr/>
          </a:p>
        </p:txBody>
      </p:sp>
      <p:sp>
        <p:nvSpPr>
          <p:cNvPr id="274" name="Google Shape;274;p44"/>
          <p:cNvSpPr txBox="1"/>
          <p:nvPr/>
        </p:nvSpPr>
        <p:spPr>
          <a:xfrm>
            <a:off x="2083800" y="4070200"/>
            <a:ext cx="4976400" cy="9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N.B.: Height to width ratios of the anchor boxes will be constant, although absolute size can be variable.</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75" name="Google Shape;275;p44"/>
          <p:cNvSpPr txBox="1"/>
          <p:nvPr/>
        </p:nvSpPr>
        <p:spPr>
          <a:xfrm>
            <a:off x="6147125" y="1226625"/>
            <a:ext cx="2481000" cy="25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Anchor boxes for the objects are chosen based on the object’s shape and relative IOU with the ground truth bounding boxes, not the class!</a:t>
            </a:r>
            <a:endParaRPr sz="1600"/>
          </a:p>
        </p:txBody>
      </p:sp>
      <p:pic>
        <p:nvPicPr>
          <p:cNvPr id="276" name="Google Shape;276;p44"/>
          <p:cNvPicPr preferRelativeResize="0"/>
          <p:nvPr/>
        </p:nvPicPr>
        <p:blipFill>
          <a:blip r:embed="rId3">
            <a:alphaModFix/>
          </a:blip>
          <a:stretch>
            <a:fillRect/>
          </a:stretch>
        </p:blipFill>
        <p:spPr>
          <a:xfrm>
            <a:off x="474225" y="867238"/>
            <a:ext cx="3641800" cy="3144350"/>
          </a:xfrm>
          <a:prstGeom prst="rect">
            <a:avLst/>
          </a:prstGeom>
          <a:noFill/>
          <a:ln>
            <a:noFill/>
          </a:ln>
        </p:spPr>
      </p:pic>
      <p:pic>
        <p:nvPicPr>
          <p:cNvPr id="277" name="Google Shape;277;p44"/>
          <p:cNvPicPr preferRelativeResize="0"/>
          <p:nvPr/>
        </p:nvPicPr>
        <p:blipFill>
          <a:blip r:embed="rId4">
            <a:alphaModFix/>
          </a:blip>
          <a:stretch>
            <a:fillRect/>
          </a:stretch>
        </p:blipFill>
        <p:spPr>
          <a:xfrm>
            <a:off x="4228475" y="873459"/>
            <a:ext cx="1666800" cy="32572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Combining it together: YOLO</a:t>
            </a:r>
            <a:endParaRPr/>
          </a:p>
        </p:txBody>
      </p:sp>
      <p:pic>
        <p:nvPicPr>
          <p:cNvPr id="283" name="Google Shape;283;p45"/>
          <p:cNvPicPr preferRelativeResize="0"/>
          <p:nvPr/>
        </p:nvPicPr>
        <p:blipFill>
          <a:blip r:embed="rId3">
            <a:alphaModFix/>
          </a:blip>
          <a:stretch>
            <a:fillRect/>
          </a:stretch>
        </p:blipFill>
        <p:spPr>
          <a:xfrm>
            <a:off x="311700" y="1170125"/>
            <a:ext cx="3914775" cy="3486150"/>
          </a:xfrm>
          <a:prstGeom prst="rect">
            <a:avLst/>
          </a:prstGeom>
          <a:noFill/>
          <a:ln>
            <a:noFill/>
          </a:ln>
        </p:spPr>
      </p:pic>
      <p:sp>
        <p:nvSpPr>
          <p:cNvPr id="284" name="Google Shape;284;p45"/>
          <p:cNvSpPr txBox="1"/>
          <p:nvPr/>
        </p:nvSpPr>
        <p:spPr>
          <a:xfrm>
            <a:off x="4572000" y="1170125"/>
            <a:ext cx="4321200" cy="7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Assume that we want to divide our image up into the equivalent of a 3 by 3 grid, with 2 anchors per grid, and 3 possibles classes (car, pedestrian, motorcycle). </a:t>
            </a:r>
            <a:endParaRPr/>
          </a:p>
        </p:txBody>
      </p:sp>
      <p:sp>
        <p:nvSpPr>
          <p:cNvPr id="285" name="Google Shape;285;p45"/>
          <p:cNvSpPr txBox="1"/>
          <p:nvPr/>
        </p:nvSpPr>
        <p:spPr>
          <a:xfrm>
            <a:off x="4682575" y="2271125"/>
            <a:ext cx="4321200" cy="7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Dimension of output: 3 x 3 x 2 x 8</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1st and 2nd dimensions correspond to the respective grids of the image.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3rd dimension corresponds to the number of anchor boxes per grid.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4th</a:t>
            </a:r>
            <a:r>
              <a:rPr lang="en">
                <a:solidFill>
                  <a:schemeClr val="dk1"/>
                </a:solidFill>
              </a:rPr>
              <a:t> dimension corresponds to the details of each anchor box. There are 8 values because: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1(whether object is detected or not) + 4(bounding box coordinates) + 3(probabilities of each of the 3 possible classes).</a:t>
            </a:r>
            <a:endParaRPr>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1000"/>
                                        <p:tgtEl>
                                          <p:spTgt spid="2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Combining it together: YOLO</a:t>
            </a:r>
            <a:endParaRPr/>
          </a:p>
        </p:txBody>
      </p:sp>
      <p:sp>
        <p:nvSpPr>
          <p:cNvPr id="291" name="Google Shape;291;p46"/>
          <p:cNvSpPr txBox="1"/>
          <p:nvPr/>
        </p:nvSpPr>
        <p:spPr>
          <a:xfrm>
            <a:off x="892050" y="1549725"/>
            <a:ext cx="1895700" cy="474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600"/>
              <a:t>2</a:t>
            </a:r>
            <a:r>
              <a:rPr lang="en" sz="1600"/>
              <a:t>000 x 2000 x 3</a:t>
            </a:r>
            <a:endParaRPr sz="1600"/>
          </a:p>
        </p:txBody>
      </p:sp>
      <p:cxnSp>
        <p:nvCxnSpPr>
          <p:cNvPr id="292" name="Google Shape;292;p46"/>
          <p:cNvCxnSpPr>
            <a:stCxn id="291" idx="3"/>
          </p:cNvCxnSpPr>
          <p:nvPr/>
        </p:nvCxnSpPr>
        <p:spPr>
          <a:xfrm>
            <a:off x="2787750" y="1786725"/>
            <a:ext cx="836400" cy="1800"/>
          </a:xfrm>
          <a:prstGeom prst="straightConnector1">
            <a:avLst/>
          </a:prstGeom>
          <a:noFill/>
          <a:ln cap="flat" cmpd="sng" w="9525">
            <a:solidFill>
              <a:schemeClr val="dk2"/>
            </a:solidFill>
            <a:prstDash val="solid"/>
            <a:round/>
            <a:headEnd len="med" w="med" type="none"/>
            <a:tailEnd len="med" w="med" type="triangle"/>
          </a:ln>
        </p:spPr>
      </p:cxnSp>
      <p:sp>
        <p:nvSpPr>
          <p:cNvPr id="293" name="Google Shape;293;p46"/>
          <p:cNvSpPr txBox="1"/>
          <p:nvPr/>
        </p:nvSpPr>
        <p:spPr>
          <a:xfrm>
            <a:off x="3624150" y="1550625"/>
            <a:ext cx="1895700" cy="1303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600"/>
              <a:t>Fully Conv Net</a:t>
            </a:r>
            <a:endParaRPr sz="1600"/>
          </a:p>
          <a:p>
            <a:pPr indent="0" lvl="0" marL="0" rtl="0" algn="ctr">
              <a:spcBef>
                <a:spcPts val="0"/>
              </a:spcBef>
              <a:spcAft>
                <a:spcPts val="0"/>
              </a:spcAft>
              <a:buNone/>
            </a:pPr>
            <a:r>
              <a:rPr lang="en" sz="1600"/>
              <a:t>(E.g. Resnet/Inception Architecture)</a:t>
            </a:r>
            <a:endParaRPr sz="1600"/>
          </a:p>
        </p:txBody>
      </p:sp>
      <p:cxnSp>
        <p:nvCxnSpPr>
          <p:cNvPr id="294" name="Google Shape;294;p46"/>
          <p:cNvCxnSpPr/>
          <p:nvPr/>
        </p:nvCxnSpPr>
        <p:spPr>
          <a:xfrm>
            <a:off x="5519850" y="1786725"/>
            <a:ext cx="836400" cy="1800"/>
          </a:xfrm>
          <a:prstGeom prst="straightConnector1">
            <a:avLst/>
          </a:prstGeom>
          <a:noFill/>
          <a:ln cap="flat" cmpd="sng" w="9525">
            <a:solidFill>
              <a:schemeClr val="dk2"/>
            </a:solidFill>
            <a:prstDash val="solid"/>
            <a:round/>
            <a:headEnd len="med" w="med" type="none"/>
            <a:tailEnd len="med" w="med" type="triangle"/>
          </a:ln>
        </p:spPr>
      </p:cxnSp>
      <p:sp>
        <p:nvSpPr>
          <p:cNvPr id="295" name="Google Shape;295;p46"/>
          <p:cNvSpPr txBox="1"/>
          <p:nvPr/>
        </p:nvSpPr>
        <p:spPr>
          <a:xfrm>
            <a:off x="6356250" y="1550625"/>
            <a:ext cx="1895700" cy="474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600"/>
              <a:t>3 x 3 x 2 x 8</a:t>
            </a:r>
            <a:endParaRPr sz="16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Combining it together: YOLO (Extra Example)</a:t>
            </a:r>
            <a:endParaRPr/>
          </a:p>
        </p:txBody>
      </p:sp>
      <p:pic>
        <p:nvPicPr>
          <p:cNvPr id="301" name="Google Shape;301;p47"/>
          <p:cNvPicPr preferRelativeResize="0"/>
          <p:nvPr/>
        </p:nvPicPr>
        <p:blipFill>
          <a:blip r:embed="rId3">
            <a:alphaModFix/>
          </a:blip>
          <a:stretch>
            <a:fillRect/>
          </a:stretch>
        </p:blipFill>
        <p:spPr>
          <a:xfrm>
            <a:off x="152400" y="1156175"/>
            <a:ext cx="8839202" cy="246338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05" name="Shape 305"/>
        <p:cNvGrpSpPr/>
        <p:nvPr/>
      </p:nvGrpSpPr>
      <p:grpSpPr>
        <a:xfrm>
          <a:off x="0" y="0"/>
          <a:ext cx="0" cy="0"/>
          <a:chOff x="0" y="0"/>
          <a:chExt cx="0" cy="0"/>
        </a:xfrm>
      </p:grpSpPr>
      <p:sp>
        <p:nvSpPr>
          <p:cNvPr id="306" name="Google Shape;306;p48"/>
          <p:cNvSpPr txBox="1"/>
          <p:nvPr>
            <p:ph type="title"/>
          </p:nvPr>
        </p:nvSpPr>
        <p:spPr>
          <a:xfrm>
            <a:off x="311700" y="449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Cost functions for YOLO </a:t>
            </a:r>
            <a:endParaRPr/>
          </a:p>
        </p:txBody>
      </p:sp>
      <p:pic>
        <p:nvPicPr>
          <p:cNvPr id="307" name="Google Shape;307;p48"/>
          <p:cNvPicPr preferRelativeResize="0"/>
          <p:nvPr/>
        </p:nvPicPr>
        <p:blipFill>
          <a:blip r:embed="rId3">
            <a:alphaModFix/>
          </a:blip>
          <a:stretch>
            <a:fillRect/>
          </a:stretch>
        </p:blipFill>
        <p:spPr>
          <a:xfrm>
            <a:off x="2102561" y="1021900"/>
            <a:ext cx="4938875" cy="3743075"/>
          </a:xfrm>
          <a:prstGeom prst="rect">
            <a:avLst/>
          </a:prstGeom>
          <a:noFill/>
          <a:ln>
            <a:noFill/>
          </a:ln>
        </p:spPr>
      </p:pic>
      <p:sp>
        <p:nvSpPr>
          <p:cNvPr id="308" name="Google Shape;308;p48"/>
          <p:cNvSpPr/>
          <p:nvPr/>
        </p:nvSpPr>
        <p:spPr>
          <a:xfrm>
            <a:off x="4940332" y="1367702"/>
            <a:ext cx="1326900" cy="460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8"/>
          <p:cNvSpPr/>
          <p:nvPr/>
        </p:nvSpPr>
        <p:spPr>
          <a:xfrm>
            <a:off x="4940332" y="1739865"/>
            <a:ext cx="1326900" cy="881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8"/>
          <p:cNvSpPr/>
          <p:nvPr/>
        </p:nvSpPr>
        <p:spPr>
          <a:xfrm>
            <a:off x="4940332" y="3334248"/>
            <a:ext cx="1326900" cy="13545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8"/>
          <p:cNvSpPr/>
          <p:nvPr/>
        </p:nvSpPr>
        <p:spPr>
          <a:xfrm>
            <a:off x="4940332" y="2621113"/>
            <a:ext cx="1326900" cy="881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par>
                                <p:cTn fill="hold" nodeType="with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1000"/>
                                        <p:tgtEl>
                                          <p:spTgt spid="309"/>
                                        </p:tgtEl>
                                      </p:cBhvr>
                                    </p:animEffect>
                                  </p:childTnLst>
                                </p:cTn>
                              </p:par>
                              <p:par>
                                <p:cTn fill="hold" nodeType="withEffect" presetClass="entr" presetID="10" presetSubtype="0">
                                  <p:stCondLst>
                                    <p:cond delay="0"/>
                                  </p:stCondLst>
                                  <p:childTnLst>
                                    <p:set>
                                      <p:cBhvr>
                                        <p:cTn dur="1" fill="hold">
                                          <p:stCondLst>
                                            <p:cond delay="0"/>
                                          </p:stCondLst>
                                        </p:cTn>
                                        <p:tgtEl>
                                          <p:spTgt spid="311"/>
                                        </p:tgtEl>
                                        <p:attrNameLst>
                                          <p:attrName>style.visibility</p:attrName>
                                        </p:attrNameLst>
                                      </p:cBhvr>
                                      <p:to>
                                        <p:strVal val="visible"/>
                                      </p:to>
                                    </p:set>
                                    <p:animEffect filter="fade" transition="in">
                                      <p:cBhvr>
                                        <p:cTn dur="1000"/>
                                        <p:tgtEl>
                                          <p:spTgt spid="311"/>
                                        </p:tgtEl>
                                      </p:cBhvr>
                                    </p:animEffect>
                                  </p:childTnLst>
                                </p:cTn>
                              </p:par>
                              <p:par>
                                <p:cTn fill="hold" nodeType="with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1000"/>
                                        <p:tgtEl>
                                          <p:spTgt spid="3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15" name="Shape 315"/>
        <p:cNvGrpSpPr/>
        <p:nvPr/>
      </p:nvGrpSpPr>
      <p:grpSpPr>
        <a:xfrm>
          <a:off x="0" y="0"/>
          <a:ext cx="0" cy="0"/>
          <a:chOff x="0" y="0"/>
          <a:chExt cx="0" cy="0"/>
        </a:xfrm>
      </p:grpSpPr>
      <p:sp>
        <p:nvSpPr>
          <p:cNvPr id="316" name="Google Shape;316;p49"/>
          <p:cNvSpPr txBox="1"/>
          <p:nvPr>
            <p:ph type="title"/>
          </p:nvPr>
        </p:nvSpPr>
        <p:spPr>
          <a:xfrm>
            <a:off x="311700" y="234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Cost functions for YOLO: Confidence score</a:t>
            </a:r>
            <a:endParaRPr/>
          </a:p>
        </p:txBody>
      </p:sp>
      <p:pic>
        <p:nvPicPr>
          <p:cNvPr id="317" name="Google Shape;317;p49"/>
          <p:cNvPicPr preferRelativeResize="0"/>
          <p:nvPr/>
        </p:nvPicPr>
        <p:blipFill>
          <a:blip r:embed="rId3">
            <a:alphaModFix/>
          </a:blip>
          <a:stretch>
            <a:fillRect/>
          </a:stretch>
        </p:blipFill>
        <p:spPr>
          <a:xfrm>
            <a:off x="152400" y="1893613"/>
            <a:ext cx="8839199" cy="1356279"/>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21" name="Shape 321"/>
        <p:cNvGrpSpPr/>
        <p:nvPr/>
      </p:nvGrpSpPr>
      <p:grpSpPr>
        <a:xfrm>
          <a:off x="0" y="0"/>
          <a:ext cx="0" cy="0"/>
          <a:chOff x="0" y="0"/>
          <a:chExt cx="0" cy="0"/>
        </a:xfrm>
      </p:grpSpPr>
      <p:sp>
        <p:nvSpPr>
          <p:cNvPr id="322" name="Google Shape;322;p50"/>
          <p:cNvSpPr txBox="1"/>
          <p:nvPr>
            <p:ph type="title"/>
          </p:nvPr>
        </p:nvSpPr>
        <p:spPr>
          <a:xfrm>
            <a:off x="311700" y="234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Cost functions for YOLO: Bounding Boxes </a:t>
            </a:r>
            <a:endParaRPr/>
          </a:p>
        </p:txBody>
      </p:sp>
      <p:pic>
        <p:nvPicPr>
          <p:cNvPr id="323" name="Google Shape;323;p50"/>
          <p:cNvPicPr preferRelativeResize="0"/>
          <p:nvPr/>
        </p:nvPicPr>
        <p:blipFill>
          <a:blip r:embed="rId3">
            <a:alphaModFix/>
          </a:blip>
          <a:stretch>
            <a:fillRect/>
          </a:stretch>
        </p:blipFill>
        <p:spPr>
          <a:xfrm>
            <a:off x="311700" y="1404600"/>
            <a:ext cx="7991475" cy="1609725"/>
          </a:xfrm>
          <a:prstGeom prst="rect">
            <a:avLst/>
          </a:prstGeom>
          <a:noFill/>
          <a:ln>
            <a:noFill/>
          </a:ln>
        </p:spPr>
      </p:pic>
      <p:pic>
        <p:nvPicPr>
          <p:cNvPr id="324" name="Google Shape;324;p50"/>
          <p:cNvPicPr preferRelativeResize="0"/>
          <p:nvPr/>
        </p:nvPicPr>
        <p:blipFill>
          <a:blip r:embed="rId4">
            <a:alphaModFix/>
          </a:blip>
          <a:stretch>
            <a:fillRect/>
          </a:stretch>
        </p:blipFill>
        <p:spPr>
          <a:xfrm>
            <a:off x="643725" y="3427350"/>
            <a:ext cx="7991475" cy="1543050"/>
          </a:xfrm>
          <a:prstGeom prst="rect">
            <a:avLst/>
          </a:prstGeom>
          <a:noFill/>
          <a:ln>
            <a:noFill/>
          </a:ln>
        </p:spPr>
      </p:pic>
      <p:sp>
        <p:nvSpPr>
          <p:cNvPr id="325" name="Google Shape;325;p50"/>
          <p:cNvSpPr txBox="1"/>
          <p:nvPr/>
        </p:nvSpPr>
        <p:spPr>
          <a:xfrm>
            <a:off x="752325" y="967275"/>
            <a:ext cx="3377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Calculating loss for bx and by:</a:t>
            </a:r>
            <a:endParaRPr sz="1800"/>
          </a:p>
        </p:txBody>
      </p:sp>
      <p:sp>
        <p:nvSpPr>
          <p:cNvPr id="326" name="Google Shape;326;p50"/>
          <p:cNvSpPr txBox="1"/>
          <p:nvPr/>
        </p:nvSpPr>
        <p:spPr>
          <a:xfrm>
            <a:off x="874025" y="2854650"/>
            <a:ext cx="3377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Calculating loss for bh and bw:</a:t>
            </a:r>
            <a:endParaRPr sz="1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30" name="Shape 330"/>
        <p:cNvGrpSpPr/>
        <p:nvPr/>
      </p:nvGrpSpPr>
      <p:grpSpPr>
        <a:xfrm>
          <a:off x="0" y="0"/>
          <a:ext cx="0" cy="0"/>
          <a:chOff x="0" y="0"/>
          <a:chExt cx="0" cy="0"/>
        </a:xfrm>
      </p:grpSpPr>
      <p:sp>
        <p:nvSpPr>
          <p:cNvPr id="331" name="Google Shape;331;p51"/>
          <p:cNvSpPr txBox="1"/>
          <p:nvPr>
            <p:ph type="title"/>
          </p:nvPr>
        </p:nvSpPr>
        <p:spPr>
          <a:xfrm>
            <a:off x="311700" y="234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Cost functions for YOLO: Object classes </a:t>
            </a:r>
            <a:endParaRPr/>
          </a:p>
        </p:txBody>
      </p:sp>
      <p:pic>
        <p:nvPicPr>
          <p:cNvPr id="332" name="Google Shape;332;p51"/>
          <p:cNvPicPr preferRelativeResize="0"/>
          <p:nvPr/>
        </p:nvPicPr>
        <p:blipFill>
          <a:blip r:embed="rId3">
            <a:alphaModFix/>
          </a:blip>
          <a:stretch>
            <a:fillRect/>
          </a:stretch>
        </p:blipFill>
        <p:spPr>
          <a:xfrm>
            <a:off x="2005013" y="1919288"/>
            <a:ext cx="5133975" cy="1304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6"/>
          <p:cNvSpPr txBox="1"/>
          <p:nvPr/>
        </p:nvSpPr>
        <p:spPr>
          <a:xfrm>
            <a:off x="719475" y="1592100"/>
            <a:ext cx="7990800" cy="195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t>Classification and Localization?</a:t>
            </a:r>
            <a:endParaRPr b="1" sz="2800"/>
          </a:p>
          <a:p>
            <a:pPr indent="0" lvl="0" marL="0" rtl="0" algn="ctr">
              <a:spcBef>
                <a:spcPts val="0"/>
              </a:spcBef>
              <a:spcAft>
                <a:spcPts val="0"/>
              </a:spcAft>
              <a:buNone/>
            </a:pPr>
            <a:r>
              <a:t/>
            </a:r>
            <a:endParaRPr b="1" sz="2800"/>
          </a:p>
          <a:p>
            <a:pPr indent="0" lvl="0" marL="0" rtl="0" algn="ctr">
              <a:spcBef>
                <a:spcPts val="0"/>
              </a:spcBef>
              <a:spcAft>
                <a:spcPts val="0"/>
              </a:spcAft>
              <a:buNone/>
            </a:pPr>
            <a:r>
              <a:rPr lang="en" sz="2400"/>
              <a:t>How would you solve this problem with whatever that you’ve already learnt?</a:t>
            </a:r>
            <a:endParaRPr sz="24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pic>
        <p:nvPicPr>
          <p:cNvPr descr="Ten years ago, researchers thought that getting a computer to tell the difference between a cat and a dog would be almost impossible. Today, computer vision systems do it with greater than 99 percent accuracy. How? Joseph Redmon works on the YOLO (You Only Look Once) system, an open-source method of object detection that can identify objects in images and video -- from zebras to stop signs -- with lightning-quick speed. In a remarkable live demo, Redmon shows off this important step forward for applications like self-driving cars, robotics and even cancer detection.&#10;&#10;Check out more TED talks: http://www.ted.com&#10;&#10;The TED Talks channel features the best talks and performances from the TED Conference, where the world's leading thinkers and doers give the talk of their lives in 18 minutes (or less). Look for talks on Technology, Entertainment and Design -- plus science, business, global issues, the arts and more.&#10;&#10;Follow TED on Twitter: http://www.twitter.com/TEDTalks&#10;Like TED on Facebook: https://www.facebook.com/TED&#10;&#10;Subscribe to our channel: https://www.youtube.com/TED" id="337" name="Google Shape;337;p52" title="How computers learn to recognize objects instantly | Joseph Redmon">
            <a:hlinkClick r:id="rId3"/>
          </p:cNvPr>
          <p:cNvPicPr preferRelativeResize="0"/>
          <p:nvPr/>
        </p:nvPicPr>
        <p:blipFill>
          <a:blip r:embed="rId4">
            <a:alphaModFix/>
          </a:blip>
          <a:stretch>
            <a:fillRect/>
          </a:stretch>
        </p:blipFill>
        <p:spPr>
          <a:xfrm>
            <a:off x="1541675" y="299000"/>
            <a:ext cx="6060650" cy="45455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53"/>
          <p:cNvSpPr txBox="1"/>
          <p:nvPr/>
        </p:nvSpPr>
        <p:spPr>
          <a:xfrm>
            <a:off x="469500" y="199025"/>
            <a:ext cx="8205000" cy="94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GANS - Remember this guy??</a:t>
            </a:r>
            <a:endParaRPr b="1" sz="2400"/>
          </a:p>
        </p:txBody>
      </p:sp>
      <p:pic>
        <p:nvPicPr>
          <p:cNvPr id="343" name="Google Shape;343;p53"/>
          <p:cNvPicPr preferRelativeResize="0"/>
          <p:nvPr/>
        </p:nvPicPr>
        <p:blipFill>
          <a:blip r:embed="rId3">
            <a:alphaModFix/>
          </a:blip>
          <a:stretch>
            <a:fillRect/>
          </a:stretch>
        </p:blipFill>
        <p:spPr>
          <a:xfrm>
            <a:off x="152400" y="1271825"/>
            <a:ext cx="8839202" cy="3410088"/>
          </a:xfrm>
          <a:prstGeom prst="rect">
            <a:avLst/>
          </a:prstGeom>
          <a:noFill/>
          <a:ln>
            <a:noFill/>
          </a:ln>
        </p:spPr>
      </p:pic>
      <p:sp>
        <p:nvSpPr>
          <p:cNvPr id="344" name="Google Shape;344;p53"/>
          <p:cNvSpPr txBox="1"/>
          <p:nvPr/>
        </p:nvSpPr>
        <p:spPr>
          <a:xfrm>
            <a:off x="264850" y="836350"/>
            <a:ext cx="7387800" cy="7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Generative Adversarial Networks </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000"/>
                                        <p:tgtEl>
                                          <p:spTgt spid="3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3"/>
                                        </p:tgtEl>
                                        <p:attrNameLst>
                                          <p:attrName>style.visibility</p:attrName>
                                        </p:attrNameLst>
                                      </p:cBhvr>
                                      <p:to>
                                        <p:strVal val="visible"/>
                                      </p:to>
                                    </p:set>
                                    <p:animEffect filter="fade" transition="in">
                                      <p:cBhvr>
                                        <p:cTn dur="1000"/>
                                        <p:tgtEl>
                                          <p:spTgt spid="3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pic>
        <p:nvPicPr>
          <p:cNvPr id="349" name="Google Shape;349;p54"/>
          <p:cNvPicPr preferRelativeResize="0"/>
          <p:nvPr/>
        </p:nvPicPr>
        <p:blipFill>
          <a:blip r:embed="rId3">
            <a:alphaModFix/>
          </a:blip>
          <a:stretch>
            <a:fillRect/>
          </a:stretch>
        </p:blipFill>
        <p:spPr>
          <a:xfrm>
            <a:off x="152400" y="1086300"/>
            <a:ext cx="8839198" cy="3932663"/>
          </a:xfrm>
          <a:prstGeom prst="rect">
            <a:avLst/>
          </a:prstGeom>
          <a:noFill/>
          <a:ln>
            <a:noFill/>
          </a:ln>
        </p:spPr>
      </p:pic>
      <p:sp>
        <p:nvSpPr>
          <p:cNvPr id="350" name="Google Shape;350;p54"/>
          <p:cNvSpPr txBox="1"/>
          <p:nvPr/>
        </p:nvSpPr>
        <p:spPr>
          <a:xfrm>
            <a:off x="469500" y="199025"/>
            <a:ext cx="8205000" cy="94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GANS</a:t>
            </a:r>
            <a:endParaRPr b="1" sz="24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Google Shape;355;p55"/>
          <p:cNvSpPr txBox="1"/>
          <p:nvPr/>
        </p:nvSpPr>
        <p:spPr>
          <a:xfrm>
            <a:off x="469500" y="199025"/>
            <a:ext cx="8205000" cy="94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GANS - Cost Function(EXTRA)</a:t>
            </a:r>
            <a:endParaRPr b="1" sz="2400"/>
          </a:p>
        </p:txBody>
      </p:sp>
      <p:pic>
        <p:nvPicPr>
          <p:cNvPr id="356" name="Google Shape;356;p55"/>
          <p:cNvPicPr preferRelativeResize="0"/>
          <p:nvPr/>
        </p:nvPicPr>
        <p:blipFill>
          <a:blip r:embed="rId3">
            <a:alphaModFix/>
          </a:blip>
          <a:stretch>
            <a:fillRect/>
          </a:stretch>
        </p:blipFill>
        <p:spPr>
          <a:xfrm>
            <a:off x="2048125" y="1313650"/>
            <a:ext cx="4733925" cy="581025"/>
          </a:xfrm>
          <a:prstGeom prst="rect">
            <a:avLst/>
          </a:prstGeom>
          <a:noFill/>
          <a:ln>
            <a:noFill/>
          </a:ln>
        </p:spPr>
      </p:pic>
      <p:sp>
        <p:nvSpPr>
          <p:cNvPr id="357" name="Google Shape;357;p55"/>
          <p:cNvSpPr txBox="1"/>
          <p:nvPr/>
        </p:nvSpPr>
        <p:spPr>
          <a:xfrm>
            <a:off x="3073500" y="947850"/>
            <a:ext cx="2997000" cy="47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MINIMAX LOSS:</a:t>
            </a:r>
            <a:endParaRPr sz="1600"/>
          </a:p>
        </p:txBody>
      </p:sp>
      <p:sp>
        <p:nvSpPr>
          <p:cNvPr id="358" name="Google Shape;358;p55"/>
          <p:cNvSpPr txBox="1"/>
          <p:nvPr/>
        </p:nvSpPr>
        <p:spPr>
          <a:xfrm>
            <a:off x="724825" y="2160600"/>
            <a:ext cx="6997500" cy="82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Looks really similar to the logistic regression cost function!!!</a:t>
            </a:r>
            <a:endParaRPr sz="1600"/>
          </a:p>
        </p:txBody>
      </p:sp>
      <p:sp>
        <p:nvSpPr>
          <p:cNvPr id="359" name="Google Shape;359;p55"/>
          <p:cNvSpPr txBox="1"/>
          <p:nvPr/>
        </p:nvSpPr>
        <p:spPr>
          <a:xfrm>
            <a:off x="724825" y="2746000"/>
            <a:ext cx="7304100" cy="69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The Discriminator is trying to maximize this loss, while the Generator is trying to minimize this loss. Hence the name minimax loss. </a:t>
            </a:r>
            <a:endParaRPr sz="1600"/>
          </a:p>
        </p:txBody>
      </p:sp>
      <p:sp>
        <p:nvSpPr>
          <p:cNvPr id="360" name="Google Shape;360;p55"/>
          <p:cNvSpPr txBox="1"/>
          <p:nvPr/>
        </p:nvSpPr>
        <p:spPr>
          <a:xfrm>
            <a:off x="382700" y="3442900"/>
            <a:ext cx="8434800" cy="1637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500">
                <a:highlight>
                  <a:srgbClr val="F1F3F4"/>
                </a:highlight>
              </a:rPr>
              <a:t>D(x)</a:t>
            </a:r>
            <a:r>
              <a:rPr lang="en" sz="1600">
                <a:highlight>
                  <a:srgbClr val="FFFFFF"/>
                </a:highlight>
              </a:rPr>
              <a:t> is the discriminator's estimate of the probability that real data instance x is real.</a:t>
            </a:r>
            <a:endParaRPr sz="1600">
              <a:highlight>
                <a:srgbClr val="FFFFFF"/>
              </a:highlight>
            </a:endParaRPr>
          </a:p>
          <a:p>
            <a:pPr indent="-317500" lvl="0" marL="457200" rtl="0" algn="l">
              <a:spcBef>
                <a:spcPts val="0"/>
              </a:spcBef>
              <a:spcAft>
                <a:spcPts val="0"/>
              </a:spcAft>
              <a:buSzPts val="1400"/>
              <a:buChar char="-"/>
            </a:pPr>
            <a:r>
              <a:rPr lang="en" sz="1600">
                <a:highlight>
                  <a:srgbClr val="FFFFFF"/>
                </a:highlight>
              </a:rPr>
              <a:t>E</a:t>
            </a:r>
            <a:r>
              <a:rPr baseline="-25000" lang="en" sz="1500">
                <a:highlight>
                  <a:srgbClr val="FFFFFF"/>
                </a:highlight>
              </a:rPr>
              <a:t>x</a:t>
            </a:r>
            <a:r>
              <a:rPr lang="en" sz="1600">
                <a:highlight>
                  <a:srgbClr val="FFFFFF"/>
                </a:highlight>
              </a:rPr>
              <a:t> is the expected value over all real data instances.</a:t>
            </a:r>
            <a:endParaRPr sz="1600">
              <a:highlight>
                <a:srgbClr val="FFFFFF"/>
              </a:highlight>
            </a:endParaRPr>
          </a:p>
          <a:p>
            <a:pPr indent="-317500" lvl="0" marL="457200" rtl="0" algn="l">
              <a:spcBef>
                <a:spcPts val="0"/>
              </a:spcBef>
              <a:spcAft>
                <a:spcPts val="0"/>
              </a:spcAft>
              <a:buSzPts val="1400"/>
              <a:buChar char="-"/>
            </a:pPr>
            <a:r>
              <a:rPr lang="en" sz="1500">
                <a:highlight>
                  <a:srgbClr val="F1F3F4"/>
                </a:highlight>
              </a:rPr>
              <a:t>G(z)</a:t>
            </a:r>
            <a:r>
              <a:rPr lang="en" sz="1600">
                <a:highlight>
                  <a:srgbClr val="FFFFFF"/>
                </a:highlight>
              </a:rPr>
              <a:t> is the generator's output when given noise z.</a:t>
            </a:r>
            <a:endParaRPr sz="1600">
              <a:highlight>
                <a:srgbClr val="FFFFFF"/>
              </a:highlight>
            </a:endParaRPr>
          </a:p>
          <a:p>
            <a:pPr indent="-317500" lvl="0" marL="457200" rtl="0" algn="l">
              <a:spcBef>
                <a:spcPts val="0"/>
              </a:spcBef>
              <a:spcAft>
                <a:spcPts val="0"/>
              </a:spcAft>
              <a:buSzPts val="1400"/>
              <a:buChar char="-"/>
            </a:pPr>
            <a:r>
              <a:rPr lang="en" sz="1500">
                <a:highlight>
                  <a:srgbClr val="F1F3F4"/>
                </a:highlight>
              </a:rPr>
              <a:t>D(G(z))</a:t>
            </a:r>
            <a:r>
              <a:rPr lang="en" sz="1600">
                <a:highlight>
                  <a:srgbClr val="FFFFFF"/>
                </a:highlight>
              </a:rPr>
              <a:t> is the discriminator's estimate of the probability that a fake instance is real.</a:t>
            </a:r>
            <a:endParaRPr sz="1600">
              <a:highlight>
                <a:srgbClr val="FFFFFF"/>
              </a:highlight>
            </a:endParaRPr>
          </a:p>
          <a:p>
            <a:pPr indent="-317500" lvl="0" marL="457200" rtl="0" algn="l">
              <a:spcBef>
                <a:spcPts val="0"/>
              </a:spcBef>
              <a:spcAft>
                <a:spcPts val="0"/>
              </a:spcAft>
              <a:buSzPts val="1400"/>
              <a:buChar char="-"/>
            </a:pPr>
            <a:r>
              <a:rPr lang="en" sz="1600">
                <a:highlight>
                  <a:srgbClr val="FFFFFF"/>
                </a:highlight>
              </a:rPr>
              <a:t>E</a:t>
            </a:r>
            <a:r>
              <a:rPr baseline="-25000" lang="en" sz="1500">
                <a:highlight>
                  <a:srgbClr val="FFFFFF"/>
                </a:highlight>
              </a:rPr>
              <a:t>z</a:t>
            </a:r>
            <a:r>
              <a:rPr lang="en" sz="1600">
                <a:highlight>
                  <a:srgbClr val="FFFFFF"/>
                </a:highlight>
              </a:rPr>
              <a:t> is the expected value over all random inputs to the generator (in effect, the expected value over all generated fake instances G(z)).</a:t>
            </a:r>
            <a:endParaRPr sz="1600">
              <a:highlight>
                <a:srgbClr val="FFFFFF"/>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1000"/>
                                        <p:tgtEl>
                                          <p:spTgt spid="357"/>
                                        </p:tgtEl>
                                      </p:cBhvr>
                                    </p:animEffect>
                                  </p:childTnLst>
                                </p:cTn>
                              </p:par>
                              <p:par>
                                <p:cTn fill="hold" nodeType="with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0"/>
                                        <p:tgtEl>
                                          <p:spTgt spid="3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1000"/>
                                        <p:tgtEl>
                                          <p:spTgt spid="3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pic>
        <p:nvPicPr>
          <p:cNvPr id="365" name="Google Shape;365;p56"/>
          <p:cNvPicPr preferRelativeResize="0"/>
          <p:nvPr/>
        </p:nvPicPr>
        <p:blipFill>
          <a:blip r:embed="rId3">
            <a:alphaModFix/>
          </a:blip>
          <a:stretch>
            <a:fillRect/>
          </a:stretch>
        </p:blipFill>
        <p:spPr>
          <a:xfrm>
            <a:off x="1400788" y="592675"/>
            <a:ext cx="6342425" cy="4411451"/>
          </a:xfrm>
          <a:prstGeom prst="rect">
            <a:avLst/>
          </a:prstGeom>
          <a:noFill/>
          <a:ln>
            <a:noFill/>
          </a:ln>
        </p:spPr>
      </p:pic>
      <p:sp>
        <p:nvSpPr>
          <p:cNvPr id="366" name="Google Shape;366;p56"/>
          <p:cNvSpPr txBox="1"/>
          <p:nvPr/>
        </p:nvSpPr>
        <p:spPr>
          <a:xfrm>
            <a:off x="469500" y="116575"/>
            <a:ext cx="8205000" cy="47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GANS - Cost Function(EXTRA)</a:t>
            </a:r>
            <a:endParaRPr b="1"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7"/>
          <p:cNvSpPr txBox="1"/>
          <p:nvPr/>
        </p:nvSpPr>
        <p:spPr>
          <a:xfrm>
            <a:off x="469500" y="245100"/>
            <a:ext cx="8205000" cy="94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Classification and Localization: Bounding Box Regression </a:t>
            </a:r>
            <a:endParaRPr b="1" sz="2400"/>
          </a:p>
        </p:txBody>
      </p:sp>
      <p:pic>
        <p:nvPicPr>
          <p:cNvPr id="79" name="Google Shape;79;p17"/>
          <p:cNvPicPr preferRelativeResize="0"/>
          <p:nvPr/>
        </p:nvPicPr>
        <p:blipFill>
          <a:blip r:embed="rId3">
            <a:alphaModFix/>
          </a:blip>
          <a:stretch>
            <a:fillRect/>
          </a:stretch>
        </p:blipFill>
        <p:spPr>
          <a:xfrm>
            <a:off x="152400" y="1284400"/>
            <a:ext cx="8839199" cy="33923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pic>
        <p:nvPicPr>
          <p:cNvPr id="84" name="Google Shape;84;p18"/>
          <p:cNvPicPr preferRelativeResize="0"/>
          <p:nvPr/>
        </p:nvPicPr>
        <p:blipFill>
          <a:blip r:embed="rId3">
            <a:alphaModFix/>
          </a:blip>
          <a:stretch>
            <a:fillRect/>
          </a:stretch>
        </p:blipFill>
        <p:spPr>
          <a:xfrm>
            <a:off x="0" y="937214"/>
            <a:ext cx="7399375" cy="3269050"/>
          </a:xfrm>
          <a:prstGeom prst="rect">
            <a:avLst/>
          </a:prstGeom>
          <a:noFill/>
          <a:ln>
            <a:noFill/>
          </a:ln>
        </p:spPr>
      </p:pic>
      <p:sp>
        <p:nvSpPr>
          <p:cNvPr id="85" name="Google Shape;85;p18"/>
          <p:cNvSpPr txBox="1"/>
          <p:nvPr/>
        </p:nvSpPr>
        <p:spPr>
          <a:xfrm>
            <a:off x="469500" y="199025"/>
            <a:ext cx="8205000" cy="94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Classification and Localization: </a:t>
            </a:r>
            <a:r>
              <a:rPr b="1" lang="en" sz="2400">
                <a:solidFill>
                  <a:schemeClr val="dk1"/>
                </a:solidFill>
              </a:rPr>
              <a:t>Sliding Window</a:t>
            </a:r>
            <a:endParaRPr b="1" sz="2400"/>
          </a:p>
        </p:txBody>
      </p:sp>
      <p:pic>
        <p:nvPicPr>
          <p:cNvPr id="86" name="Google Shape;86;p18"/>
          <p:cNvPicPr preferRelativeResize="0"/>
          <p:nvPr/>
        </p:nvPicPr>
        <p:blipFill>
          <a:blip r:embed="rId4">
            <a:alphaModFix/>
          </a:blip>
          <a:stretch>
            <a:fillRect/>
          </a:stretch>
        </p:blipFill>
        <p:spPr>
          <a:xfrm>
            <a:off x="7399373" y="1549348"/>
            <a:ext cx="1728975" cy="2044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9"/>
          <p:cNvSpPr txBox="1"/>
          <p:nvPr/>
        </p:nvSpPr>
        <p:spPr>
          <a:xfrm>
            <a:off x="469500" y="199025"/>
            <a:ext cx="8205000" cy="94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Classification and Localization</a:t>
            </a:r>
            <a:endParaRPr b="1" sz="2400"/>
          </a:p>
        </p:txBody>
      </p:sp>
      <p:pic>
        <p:nvPicPr>
          <p:cNvPr id="92" name="Google Shape;92;p19"/>
          <p:cNvPicPr preferRelativeResize="0"/>
          <p:nvPr/>
        </p:nvPicPr>
        <p:blipFill>
          <a:blip r:embed="rId3">
            <a:alphaModFix/>
          </a:blip>
          <a:stretch>
            <a:fillRect/>
          </a:stretch>
        </p:blipFill>
        <p:spPr>
          <a:xfrm>
            <a:off x="954701" y="1028876"/>
            <a:ext cx="2734525" cy="3234025"/>
          </a:xfrm>
          <a:prstGeom prst="rect">
            <a:avLst/>
          </a:prstGeom>
          <a:noFill/>
          <a:ln>
            <a:noFill/>
          </a:ln>
        </p:spPr>
      </p:pic>
      <p:cxnSp>
        <p:nvCxnSpPr>
          <p:cNvPr id="93" name="Google Shape;93;p19"/>
          <p:cNvCxnSpPr/>
          <p:nvPr/>
        </p:nvCxnSpPr>
        <p:spPr>
          <a:xfrm>
            <a:off x="3275925" y="1454275"/>
            <a:ext cx="1178700" cy="0"/>
          </a:xfrm>
          <a:prstGeom prst="straightConnector1">
            <a:avLst/>
          </a:prstGeom>
          <a:noFill/>
          <a:ln cap="flat" cmpd="sng" w="9525">
            <a:solidFill>
              <a:schemeClr val="dk2"/>
            </a:solidFill>
            <a:prstDash val="solid"/>
            <a:round/>
            <a:headEnd len="med" w="med" type="none"/>
            <a:tailEnd len="med" w="med" type="triangle"/>
          </a:ln>
        </p:spPr>
      </p:cxnSp>
      <p:sp>
        <p:nvSpPr>
          <p:cNvPr id="94" name="Google Shape;94;p19"/>
          <p:cNvSpPr txBox="1"/>
          <p:nvPr/>
        </p:nvSpPr>
        <p:spPr>
          <a:xfrm>
            <a:off x="4577100" y="1239950"/>
            <a:ext cx="4288200" cy="39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If object is present or not (binary). Predicted by a binary classification model.  </a:t>
            </a:r>
            <a:endParaRPr sz="1600"/>
          </a:p>
        </p:txBody>
      </p:sp>
      <p:sp>
        <p:nvSpPr>
          <p:cNvPr id="95" name="Google Shape;95;p19"/>
          <p:cNvSpPr/>
          <p:nvPr/>
        </p:nvSpPr>
        <p:spPr>
          <a:xfrm>
            <a:off x="2541225" y="1316500"/>
            <a:ext cx="734700" cy="398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9"/>
          <p:cNvSpPr/>
          <p:nvPr/>
        </p:nvSpPr>
        <p:spPr>
          <a:xfrm>
            <a:off x="2541225" y="1638050"/>
            <a:ext cx="734700" cy="1454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 name="Google Shape;97;p19"/>
          <p:cNvCxnSpPr/>
          <p:nvPr/>
        </p:nvCxnSpPr>
        <p:spPr>
          <a:xfrm>
            <a:off x="3275925" y="2365100"/>
            <a:ext cx="1178700" cy="0"/>
          </a:xfrm>
          <a:prstGeom prst="straightConnector1">
            <a:avLst/>
          </a:prstGeom>
          <a:noFill/>
          <a:ln cap="flat" cmpd="sng" w="9525">
            <a:solidFill>
              <a:schemeClr val="dk2"/>
            </a:solidFill>
            <a:prstDash val="solid"/>
            <a:round/>
            <a:headEnd len="med" w="med" type="none"/>
            <a:tailEnd len="med" w="med" type="triangle"/>
          </a:ln>
        </p:spPr>
      </p:cxnSp>
      <p:sp>
        <p:nvSpPr>
          <p:cNvPr id="98" name="Google Shape;98;p19"/>
          <p:cNvSpPr txBox="1"/>
          <p:nvPr/>
        </p:nvSpPr>
        <p:spPr>
          <a:xfrm>
            <a:off x="4577100" y="2074200"/>
            <a:ext cx="4357800" cy="39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Bounding box coordinates of object (x,y refer to coordinate of the mid point, h and w refer to the height and width of the object. Predicted by a regression model.</a:t>
            </a:r>
            <a:endParaRPr sz="1600"/>
          </a:p>
        </p:txBody>
      </p:sp>
      <p:sp>
        <p:nvSpPr>
          <p:cNvPr id="99" name="Google Shape;99;p19"/>
          <p:cNvSpPr/>
          <p:nvPr/>
        </p:nvSpPr>
        <p:spPr>
          <a:xfrm>
            <a:off x="2541225" y="3015600"/>
            <a:ext cx="734700" cy="11703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 name="Google Shape;100;p19"/>
          <p:cNvCxnSpPr/>
          <p:nvPr/>
        </p:nvCxnSpPr>
        <p:spPr>
          <a:xfrm>
            <a:off x="3275925" y="3512525"/>
            <a:ext cx="1178700" cy="0"/>
          </a:xfrm>
          <a:prstGeom prst="straightConnector1">
            <a:avLst/>
          </a:prstGeom>
          <a:noFill/>
          <a:ln cap="flat" cmpd="sng" w="9525">
            <a:solidFill>
              <a:schemeClr val="dk2"/>
            </a:solidFill>
            <a:prstDash val="solid"/>
            <a:round/>
            <a:headEnd len="med" w="med" type="none"/>
            <a:tailEnd len="med" w="med" type="triangle"/>
          </a:ln>
        </p:spPr>
      </p:cxnSp>
      <p:sp>
        <p:nvSpPr>
          <p:cNvPr id="101" name="Google Shape;101;p19"/>
          <p:cNvSpPr txBox="1"/>
          <p:nvPr/>
        </p:nvSpPr>
        <p:spPr>
          <a:xfrm>
            <a:off x="4577100" y="3313475"/>
            <a:ext cx="4097400" cy="39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Class of object being detected, there are a total of 3 possible classes in this case. Predicted by a multi-classification model</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0"/>
          <p:cNvSpPr txBox="1"/>
          <p:nvPr/>
        </p:nvSpPr>
        <p:spPr>
          <a:xfrm>
            <a:off x="469500" y="199025"/>
            <a:ext cx="8205000" cy="94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Object Detection </a:t>
            </a:r>
            <a:endParaRPr b="1" sz="2400"/>
          </a:p>
        </p:txBody>
      </p:sp>
      <p:sp>
        <p:nvSpPr>
          <p:cNvPr id="107" name="Google Shape;107;p20"/>
          <p:cNvSpPr txBox="1"/>
          <p:nvPr/>
        </p:nvSpPr>
        <p:spPr>
          <a:xfrm>
            <a:off x="949100" y="1010325"/>
            <a:ext cx="7531500" cy="362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Disclaimer: </a:t>
            </a:r>
            <a:endParaRPr sz="2400"/>
          </a:p>
          <a:p>
            <a:pPr indent="-381000" lvl="0" marL="457200" rtl="0" algn="l">
              <a:spcBef>
                <a:spcPts val="0"/>
              </a:spcBef>
              <a:spcAft>
                <a:spcPts val="0"/>
              </a:spcAft>
              <a:buSzPts val="2400"/>
              <a:buChar char="-"/>
            </a:pPr>
            <a:r>
              <a:rPr lang="en" sz="2400"/>
              <a:t>Recap: Used to detect and localize multiple objects in the image</a:t>
            </a:r>
            <a:endParaRPr sz="2400"/>
          </a:p>
          <a:p>
            <a:pPr indent="-381000" lvl="0" marL="457200" rtl="0" algn="l">
              <a:spcBef>
                <a:spcPts val="0"/>
              </a:spcBef>
              <a:spcAft>
                <a:spcPts val="0"/>
              </a:spcAft>
              <a:buSzPts val="2400"/>
              <a:buChar char="-"/>
            </a:pPr>
            <a:r>
              <a:rPr lang="en" sz="2400"/>
              <a:t>Too many (complicated) models to talk about. </a:t>
            </a:r>
            <a:endParaRPr sz="2400"/>
          </a:p>
          <a:p>
            <a:pPr indent="-381000" lvl="0" marL="457200" rtl="0" algn="l">
              <a:spcBef>
                <a:spcPts val="0"/>
              </a:spcBef>
              <a:spcAft>
                <a:spcPts val="0"/>
              </a:spcAft>
              <a:buSzPts val="2400"/>
              <a:buChar char="-"/>
            </a:pPr>
            <a:r>
              <a:rPr lang="en" sz="2400"/>
              <a:t>I’ll only be mentioning about one of the more advanced and widely used models: YOLO</a:t>
            </a:r>
            <a:endParaRPr sz="2400"/>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449475" y="21748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Region-based Convolutional Neural Networks(RCNN)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